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3666" r:id="rId2"/>
  </p:sldMasterIdLst>
  <p:notesMasterIdLst>
    <p:notesMasterId r:id="rId22"/>
  </p:notesMasterIdLst>
  <p:sldIdLst>
    <p:sldId id="256" r:id="rId3"/>
    <p:sldId id="257" r:id="rId4"/>
    <p:sldId id="270" r:id="rId5"/>
    <p:sldId id="271" r:id="rId6"/>
    <p:sldId id="272" r:id="rId7"/>
    <p:sldId id="273" r:id="rId8"/>
    <p:sldId id="258" r:id="rId9"/>
    <p:sldId id="284" r:id="rId10"/>
    <p:sldId id="285" r:id="rId11"/>
    <p:sldId id="274" r:id="rId12"/>
    <p:sldId id="286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50" autoAdjust="0"/>
  </p:normalViewPr>
  <p:slideViewPr>
    <p:cSldViewPr snapToGrid="0" showGuides="1">
      <p:cViewPr>
        <p:scale>
          <a:sx n="81" d="100"/>
          <a:sy n="81" d="100"/>
        </p:scale>
        <p:origin x="-840" y="1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C9B91-7AF1-44B8-B19D-9D98A31E1172}" type="datetimeFigureOut">
              <a:rPr lang="nl-BE" smtClean="0"/>
              <a:pPr/>
              <a:t>11/06/2012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AB880-78F4-4653-8E01-689D2FCA6A8D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1194435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AB880-78F4-4653-8E01-689D2FCA6A8D}" type="slidenum">
              <a:rPr lang="nl-BE" smtClean="0"/>
              <a:pPr/>
              <a:t>1</a:t>
            </a:fld>
            <a:endParaRPr lang="nl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118981"/>
            <a:ext cx="7531274" cy="1471025"/>
          </a:xfrm>
        </p:spPr>
        <p:txBody>
          <a:bodyPr anchor="t">
            <a:noAutofit/>
          </a:bodyPr>
          <a:lstStyle>
            <a:lvl1pPr algn="r">
              <a:defRPr sz="6600" b="1"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13984" y="2195186"/>
            <a:ext cx="7503090" cy="1136737"/>
          </a:xfrm>
        </p:spPr>
        <p:txBody>
          <a:bodyPr anchor="b">
            <a:noAutofit/>
          </a:bodyPr>
          <a:lstStyle>
            <a:lvl1pPr marL="0" indent="0" algn="r">
              <a:buNone/>
              <a:defRPr sz="4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49054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5702-2929-44F3-AC51-7F72CD615EC4}" type="datetimeFigureOut">
              <a:rPr lang="nl-BE" smtClean="0"/>
              <a:pPr/>
              <a:t>11/06/2012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2-5ACA-4807-8285-3DC629DC8532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457200" y="1614488"/>
            <a:ext cx="8239125" cy="4397206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gi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FP2.png"/>
          <p:cNvPicPr>
            <a:picLocks noChangeAspect="1"/>
          </p:cNvPicPr>
          <p:nvPr userDrawn="1"/>
        </p:nvPicPr>
        <p:blipFill>
          <a:blip r:embed="rId2" cstate="print"/>
          <a:srcRect r="7360" b="2097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Afbeelding 6" descr="WVG_logo_CMYK-def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140047" y="2304136"/>
            <a:ext cx="4164709" cy="1679184"/>
          </a:xfrm>
          <a:prstGeom prst="rect">
            <a:avLst/>
          </a:prstGeom>
        </p:spPr>
      </p:pic>
      <p:sp>
        <p:nvSpPr>
          <p:cNvPr id="8" name="Ondertitel 2"/>
          <p:cNvSpPr>
            <a:spLocks noGrp="1"/>
          </p:cNvSpPr>
          <p:nvPr>
            <p:ph type="subTitle" idx="1"/>
          </p:nvPr>
        </p:nvSpPr>
        <p:spPr>
          <a:xfrm>
            <a:off x="2605413" y="4600182"/>
            <a:ext cx="4396636" cy="1752600"/>
          </a:xfrm>
        </p:spPr>
        <p:txBody>
          <a:bodyPr>
            <a:normAutofit/>
          </a:bodyPr>
          <a:lstStyle>
            <a:lvl1pPr marL="0" indent="0" algn="r"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15232" y="1590806"/>
            <a:ext cx="7371567" cy="4371584"/>
          </a:xfrm>
        </p:spPr>
        <p:txBody>
          <a:bodyPr/>
          <a:lstStyle>
            <a:lvl1pPr>
              <a:defRPr sz="3300"/>
            </a:lvl1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2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inhoud 6"/>
          <p:cNvSpPr>
            <a:spLocks noGrp="1"/>
          </p:cNvSpPr>
          <p:nvPr>
            <p:ph sz="quarter" idx="11"/>
          </p:nvPr>
        </p:nvSpPr>
        <p:spPr>
          <a:xfrm>
            <a:off x="5160723" y="1580366"/>
            <a:ext cx="3521901" cy="438411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  <p:sp>
        <p:nvSpPr>
          <p:cNvPr id="11" name="Tijdelijke aanduiding voor inhoud 6"/>
          <p:cNvSpPr>
            <a:spLocks noGrp="1"/>
          </p:cNvSpPr>
          <p:nvPr>
            <p:ph sz="quarter" idx="12"/>
          </p:nvPr>
        </p:nvSpPr>
        <p:spPr>
          <a:xfrm>
            <a:off x="1317320" y="1582453"/>
            <a:ext cx="3521901" cy="438411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3565-A1AB-45F1-B69A-8F35B54D5FCA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3255618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gi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FP2.png"/>
          <p:cNvPicPr>
            <a:picLocks noChangeAspect="1"/>
          </p:cNvPicPr>
          <p:nvPr/>
        </p:nvPicPr>
        <p:blipFill>
          <a:blip r:embed="rId2" cstate="print"/>
          <a:srcRect r="7360" b="2097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Afbeelding 6" descr="WVG_logo_CMYK-def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0047" y="2304136"/>
            <a:ext cx="4164709" cy="1679184"/>
          </a:xfrm>
          <a:prstGeom prst="rect">
            <a:avLst/>
          </a:prstGeom>
        </p:spPr>
      </p:pic>
      <p:sp>
        <p:nvSpPr>
          <p:cNvPr id="8" name="Ondertitel 2"/>
          <p:cNvSpPr>
            <a:spLocks noGrp="1"/>
          </p:cNvSpPr>
          <p:nvPr>
            <p:ph type="subTitle" idx="1"/>
          </p:nvPr>
        </p:nvSpPr>
        <p:spPr>
          <a:xfrm>
            <a:off x="2605413" y="4600182"/>
            <a:ext cx="4396636" cy="1752600"/>
          </a:xfrm>
        </p:spPr>
        <p:txBody>
          <a:bodyPr>
            <a:normAutofit/>
          </a:bodyPr>
          <a:lstStyle>
            <a:lvl1pPr marL="0" indent="0" algn="r"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118981"/>
            <a:ext cx="7531274" cy="1471025"/>
          </a:xfrm>
        </p:spPr>
        <p:txBody>
          <a:bodyPr anchor="t">
            <a:noAutofit/>
          </a:bodyPr>
          <a:lstStyle>
            <a:lvl1pPr algn="r">
              <a:defRPr sz="6600" b="1"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13984" y="2195186"/>
            <a:ext cx="7503090" cy="1136737"/>
          </a:xfrm>
        </p:spPr>
        <p:txBody>
          <a:bodyPr anchor="b">
            <a:noAutofit/>
          </a:bodyPr>
          <a:lstStyle>
            <a:lvl1pPr marL="0" indent="0" algn="r">
              <a:buNone/>
              <a:defRPr sz="4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15232" y="1590806"/>
            <a:ext cx="7371567" cy="4371584"/>
          </a:xfrm>
        </p:spPr>
        <p:txBody>
          <a:bodyPr/>
          <a:lstStyle>
            <a:lvl1pPr>
              <a:defRPr sz="3300"/>
            </a:lvl1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inhoud 6"/>
          <p:cNvSpPr>
            <a:spLocks noGrp="1"/>
          </p:cNvSpPr>
          <p:nvPr>
            <p:ph sz="quarter" idx="11"/>
          </p:nvPr>
        </p:nvSpPr>
        <p:spPr>
          <a:xfrm>
            <a:off x="5160723" y="1580366"/>
            <a:ext cx="3521901" cy="438411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  <p:sp>
        <p:nvSpPr>
          <p:cNvPr id="11" name="Tijdelijke aanduiding voor inhoud 6"/>
          <p:cNvSpPr>
            <a:spLocks noGrp="1"/>
          </p:cNvSpPr>
          <p:nvPr>
            <p:ph sz="quarter" idx="12"/>
          </p:nvPr>
        </p:nvSpPr>
        <p:spPr>
          <a:xfrm>
            <a:off x="1317320" y="1582453"/>
            <a:ext cx="3521901" cy="438411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49054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5702-2929-44F3-AC51-7F72CD615EC4}" type="datetimeFigureOut">
              <a:rPr lang="nl-BE" smtClean="0"/>
              <a:pPr/>
              <a:t>11/06/2012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2-5ACA-4807-8285-3DC629DC8532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457200" y="1614488"/>
            <a:ext cx="8239125" cy="4397206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F3565-A1AB-45F1-B69A-8F35B54D5FCA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3255618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4.jpe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bogenppt.png"/>
          <p:cNvPicPr>
            <a:picLocks noChangeAspect="1"/>
          </p:cNvPicPr>
          <p:nvPr/>
        </p:nvPicPr>
        <p:blipFill>
          <a:blip r:embed="rId9" cstate="print"/>
          <a:srcRect t="15614" b="15614"/>
          <a:stretch>
            <a:fillRect/>
          </a:stretch>
        </p:blipFill>
        <p:spPr>
          <a:xfrm>
            <a:off x="263047" y="0"/>
            <a:ext cx="3582084" cy="6858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25702-2929-44F3-AC51-7F72CD615EC4}" type="datetimeFigureOut">
              <a:rPr lang="nl-BE" smtClean="0"/>
              <a:pPr/>
              <a:t>11/06/2012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E68C2-5ACA-4807-8285-3DC629DC853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8" name="Afbeelding 7" descr="WVG_logo_CMYK-def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89315" y="462842"/>
            <a:ext cx="1800000" cy="725746"/>
          </a:xfrm>
          <a:prstGeom prst="rect">
            <a:avLst/>
          </a:prstGeom>
        </p:spPr>
      </p:pic>
      <p:pic>
        <p:nvPicPr>
          <p:cNvPr id="9" name="Afbeelding 8" descr="leeuw-grijs-PMS41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216161" y="6132810"/>
            <a:ext cx="468000" cy="3672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5" r:id="rId2"/>
    <p:sldLayoutId id="2147483662" r:id="rId3"/>
    <p:sldLayoutId id="2147483658" r:id="rId4"/>
    <p:sldLayoutId id="2147483663" r:id="rId5"/>
    <p:sldLayoutId id="2147483660" r:id="rId6"/>
    <p:sldLayoutId id="2147483674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75000"/>
        <a:buFontTx/>
        <a:buBlip>
          <a:blip r:embed="rId12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75000"/>
        <a:buFontTx/>
        <a:buBlip>
          <a:blip r:embed="rId12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75000"/>
        <a:buFontTx/>
        <a:buBlip>
          <a:blip r:embed="rId1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75000"/>
        <a:buFontTx/>
        <a:buBlip>
          <a:blip r:embed="rId12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75000"/>
        <a:buFontTx/>
        <a:buBlip>
          <a:blip r:embed="rId12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bogenppt.png"/>
          <p:cNvPicPr>
            <a:picLocks noChangeAspect="1"/>
          </p:cNvPicPr>
          <p:nvPr/>
        </p:nvPicPr>
        <p:blipFill>
          <a:blip r:embed="rId9" cstate="print"/>
          <a:srcRect t="15614" b="15614"/>
          <a:stretch>
            <a:fillRect/>
          </a:stretch>
        </p:blipFill>
        <p:spPr>
          <a:xfrm>
            <a:off x="263047" y="0"/>
            <a:ext cx="3582084" cy="6858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25702-2929-44F3-AC51-7F72CD615EC4}" type="datetimeFigureOut">
              <a:rPr lang="nl-BE" smtClean="0"/>
              <a:pPr/>
              <a:t>11/06/2012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E68C2-5ACA-4807-8285-3DC629DC853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8" name="Afbeelding 7" descr="WVG_logo_CMYK-def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89315" y="462842"/>
            <a:ext cx="1800000" cy="725746"/>
          </a:xfrm>
          <a:prstGeom prst="rect">
            <a:avLst/>
          </a:prstGeom>
        </p:spPr>
      </p:pic>
      <p:pic>
        <p:nvPicPr>
          <p:cNvPr id="9" name="Afbeelding 8" descr="leeuw-grijs-PMS41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216161" y="6132810"/>
            <a:ext cx="468000" cy="3672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75000"/>
        <a:buFontTx/>
        <a:buBlip>
          <a:blip r:embed="rId12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75000"/>
        <a:buFontTx/>
        <a:buBlip>
          <a:blip r:embed="rId12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75000"/>
        <a:buFontTx/>
        <a:buBlip>
          <a:blip r:embed="rId1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75000"/>
        <a:buFontTx/>
        <a:buBlip>
          <a:blip r:embed="rId12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75000"/>
        <a:buFontTx/>
        <a:buBlip>
          <a:blip r:embed="rId12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orginspectie.b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aph.be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orginspectie.b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sz="5400" dirty="0" smtClean="0"/>
              <a:t>Toezicht op </a:t>
            </a:r>
            <a:r>
              <a:rPr lang="nl-BE" sz="5400" dirty="0" err="1" smtClean="0"/>
              <a:t>MDT’s</a:t>
            </a:r>
            <a:endParaRPr lang="nl-BE" sz="54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sz="2800" dirty="0" smtClean="0"/>
              <a:t>Informatiedag VAPH/IJH</a:t>
            </a:r>
          </a:p>
          <a:p>
            <a:r>
              <a:rPr lang="nl-BE" sz="2800" dirty="0" smtClean="0"/>
              <a:t>13 juni 2012</a:t>
            </a:r>
            <a:endParaRPr lang="nl-BE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dirty="0" smtClean="0"/>
              <a:t>1. Zorginspectie algemeen</a:t>
            </a:r>
          </a:p>
          <a:p>
            <a:pPr marL="0" indent="0">
              <a:buNone/>
            </a:pPr>
            <a:r>
              <a:rPr lang="nl-BE" dirty="0" smtClean="0"/>
              <a:t>2. Opdracht Zorginspectie inzake </a:t>
            </a:r>
            <a:r>
              <a:rPr lang="nl-BE" dirty="0" err="1" smtClean="0"/>
              <a:t>MDT’s</a:t>
            </a:r>
            <a:endParaRPr lang="nl-BE" dirty="0" smtClean="0"/>
          </a:p>
          <a:p>
            <a:pPr marL="0" indent="0">
              <a:buNone/>
            </a:pPr>
            <a:r>
              <a:rPr lang="nl-BE" dirty="0"/>
              <a:t>3</a:t>
            </a:r>
            <a:r>
              <a:rPr lang="nl-BE" dirty="0" smtClean="0"/>
              <a:t>. Wat doet het VAPH?</a:t>
            </a:r>
          </a:p>
          <a:p>
            <a:pPr marL="0" indent="0">
              <a:buNone/>
            </a:pPr>
            <a:r>
              <a:rPr lang="nl-BE" dirty="0" smtClean="0"/>
              <a:t>4. Inhoud en aanpak van het inspectiebezoek</a:t>
            </a:r>
          </a:p>
          <a:p>
            <a:pPr marL="0" indent="0">
              <a:buNone/>
            </a:pPr>
            <a:r>
              <a:rPr lang="nl-BE" dirty="0"/>
              <a:t>5</a:t>
            </a:r>
            <a:r>
              <a:rPr lang="nl-BE" dirty="0" smtClean="0"/>
              <a:t>. Zorgvuldigheidsprincipes</a:t>
            </a:r>
          </a:p>
          <a:p>
            <a:pPr marL="0" indent="0">
              <a:buNone/>
            </a:pPr>
            <a:r>
              <a:rPr lang="nl-BE" dirty="0"/>
              <a:t>6</a:t>
            </a:r>
            <a:r>
              <a:rPr lang="nl-BE" dirty="0" smtClean="0"/>
              <a:t>. Na het inspectiebezoek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BE" sz="3000" b="1" dirty="0" smtClean="0">
                <a:solidFill>
                  <a:schemeClr val="tx2"/>
                </a:solidFill>
              </a:rPr>
              <a:t>     1. Zorginspectie algemeen</a:t>
            </a:r>
            <a:endParaRPr lang="nl-BE" sz="3000" b="1" dirty="0">
              <a:solidFill>
                <a:schemeClr val="tx2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BE" b="1" dirty="0">
                <a:solidFill>
                  <a:schemeClr val="tx2"/>
                </a:solidFill>
              </a:rPr>
              <a:t>www.zorginspectie.be</a:t>
            </a:r>
            <a:endParaRPr lang="nl-BE" dirty="0" smtClean="0">
              <a:hlinkClick r:id="rId2"/>
            </a:endParaRPr>
          </a:p>
          <a:p>
            <a:pPr lvl="1"/>
            <a:r>
              <a:rPr lang="nl-BE" dirty="0" smtClean="0"/>
              <a:t>Hoe inspecties verlopen, modeldocumenten, eindrapporten</a:t>
            </a:r>
          </a:p>
          <a:p>
            <a:pPr marL="457200" lvl="1" indent="0">
              <a:buNone/>
            </a:pPr>
            <a:endParaRPr lang="nl-BE" dirty="0" smtClean="0"/>
          </a:p>
          <a:p>
            <a:pPr lvl="1"/>
            <a:r>
              <a:rPr lang="nl-BE" sz="2600" dirty="0" smtClean="0"/>
              <a:t>Ga naar “Inspecties” &gt; “Inspecties per </a:t>
            </a:r>
            <a:r>
              <a:rPr lang="nl-BE" sz="2600" dirty="0" err="1" smtClean="0"/>
              <a:t>toezichtsdomein</a:t>
            </a:r>
            <a:r>
              <a:rPr lang="nl-BE" sz="2600" dirty="0" smtClean="0"/>
              <a:t>” &gt; Sectorenoverzicht</a:t>
            </a:r>
          </a:p>
          <a:p>
            <a:pPr marL="457200" lvl="1" indent="0">
              <a:buNone/>
            </a:pPr>
            <a:endParaRPr lang="nl-BE" sz="2600" dirty="0" smtClean="0"/>
          </a:p>
        </p:txBody>
      </p:sp>
    </p:spTree>
    <p:extLst>
      <p:ext uri="{BB962C8B-B14F-4D97-AF65-F5344CB8AC3E}">
        <p14:creationId xmlns:p14="http://schemas.microsoft.com/office/powerpoint/2010/main" xmlns="" val="19447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kielsa\AppData\Local\Microsoft\Windows\Temporary Internet Files\Content.Outlook\NX4Q023W\organogram_beleidsdomein_wvg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2984" y="1500557"/>
            <a:ext cx="6922398" cy="479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nl-BE" sz="2000" b="1" dirty="0" smtClean="0">
              <a:solidFill>
                <a:srgbClr val="C39E05"/>
              </a:solidFill>
            </a:endParaRPr>
          </a:p>
          <a:p>
            <a:pPr>
              <a:buNone/>
            </a:pPr>
            <a:endParaRPr lang="nl-BE" sz="2000" b="1" dirty="0" smtClean="0">
              <a:solidFill>
                <a:srgbClr val="C39E05"/>
              </a:solidFill>
            </a:endParaRPr>
          </a:p>
          <a:p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171581" y="662898"/>
            <a:ext cx="58513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l-BE" sz="3000" b="1" dirty="0">
                <a:solidFill>
                  <a:srgbClr val="C39E05"/>
                </a:solidFill>
              </a:rPr>
              <a:t>Situering beleidsdomein WVG</a:t>
            </a:r>
          </a:p>
        </p:txBody>
      </p:sp>
    </p:spTree>
    <p:extLst>
      <p:ext uri="{BB962C8B-B14F-4D97-AF65-F5344CB8AC3E}">
        <p14:creationId xmlns:p14="http://schemas.microsoft.com/office/powerpoint/2010/main" xmlns="" val="356378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41193"/>
            <a:ext cx="8686800" cy="1310185"/>
          </a:xfrm>
        </p:spPr>
        <p:txBody>
          <a:bodyPr>
            <a:normAutofit/>
          </a:bodyPr>
          <a:lstStyle/>
          <a:p>
            <a:r>
              <a:rPr lang="nl-BE" sz="3000" b="1" dirty="0" smtClean="0">
                <a:solidFill>
                  <a:schemeClr val="tx2"/>
                </a:solidFill>
              </a:rPr>
              <a:t>Zorginspectie binnen </a:t>
            </a:r>
            <a:br>
              <a:rPr lang="nl-BE" sz="3000" b="1" dirty="0" smtClean="0">
                <a:solidFill>
                  <a:schemeClr val="tx2"/>
                </a:solidFill>
              </a:rPr>
            </a:br>
            <a:r>
              <a:rPr lang="nl-BE" sz="3000" b="1" dirty="0" smtClean="0">
                <a:solidFill>
                  <a:schemeClr val="tx2"/>
                </a:solidFill>
              </a:rPr>
              <a:t>het beleidsdomein</a:t>
            </a:r>
            <a:endParaRPr lang="nl-BE" sz="3000" b="1" dirty="0">
              <a:solidFill>
                <a:schemeClr val="tx2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nl-NL" sz="2400" dirty="0" smtClean="0"/>
          </a:p>
          <a:p>
            <a:pPr lvl="1"/>
            <a:r>
              <a:rPr lang="nl-NL" sz="2400" dirty="0" smtClean="0"/>
              <a:t>Horizontale opdracht: voor zowat alle andere entiteiten </a:t>
            </a:r>
            <a:r>
              <a:rPr lang="nl-NL" sz="2400" smtClean="0"/>
              <a:t>worden opdrachten </a:t>
            </a:r>
            <a:r>
              <a:rPr lang="nl-NL" sz="2400" dirty="0" smtClean="0"/>
              <a:t>uitgevoerd </a:t>
            </a:r>
          </a:p>
          <a:p>
            <a:pPr marL="0" indent="0">
              <a:buNone/>
            </a:pPr>
            <a:endParaRPr lang="nl-NL" sz="2800" dirty="0" smtClean="0"/>
          </a:p>
          <a:p>
            <a:pPr lvl="1"/>
            <a:r>
              <a:rPr lang="nl-NL" sz="2400" dirty="0"/>
              <a:t>B</a:t>
            </a:r>
            <a:r>
              <a:rPr lang="nl-NL" sz="2400" dirty="0" smtClean="0"/>
              <a:t>innen een structuur zonder hiërarchie (zoals bedoeld vanuit de bestuurlijke hervorming): goede afspraken noodzakelijk</a:t>
            </a:r>
          </a:p>
          <a:p>
            <a:pPr marL="0" indent="0"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413410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nl-NL" sz="2000" dirty="0"/>
          </a:p>
          <a:p>
            <a:pPr lvl="1"/>
            <a:r>
              <a:rPr lang="nl-BE" sz="2400" dirty="0"/>
              <a:t>Strikte functiescheiding</a:t>
            </a:r>
          </a:p>
          <a:p>
            <a:pPr lvl="2"/>
            <a:r>
              <a:rPr lang="nl-BE" sz="2200" dirty="0"/>
              <a:t>Zorginspectie: vaststellingen ter plaatse</a:t>
            </a:r>
          </a:p>
          <a:p>
            <a:pPr lvl="2"/>
            <a:r>
              <a:rPr lang="nl-BE" sz="2200" dirty="0"/>
              <a:t>Overige entiteiten WVG: dossierbeheer</a:t>
            </a:r>
          </a:p>
          <a:p>
            <a:pPr marL="914400" lvl="2" indent="0">
              <a:buNone/>
            </a:pPr>
            <a:endParaRPr lang="nl-BE" dirty="0"/>
          </a:p>
          <a:p>
            <a:pPr lvl="1"/>
            <a:r>
              <a:rPr lang="nl-NL" sz="2400" dirty="0"/>
              <a:t>Samenwerkingsovereenkomst met </a:t>
            </a:r>
            <a:r>
              <a:rPr lang="nl-NL" sz="2400" dirty="0" err="1" smtClean="0"/>
              <a:t>SLA’s</a:t>
            </a:r>
            <a:r>
              <a:rPr lang="nl-NL" sz="2400" dirty="0" smtClean="0"/>
              <a:t>, </a:t>
            </a:r>
          </a:p>
          <a:p>
            <a:pPr lvl="2"/>
            <a:r>
              <a:rPr lang="nl-NL" sz="2200" dirty="0" smtClean="0"/>
              <a:t>Vanuit: respect voor autonomie en professionaliteit</a:t>
            </a:r>
          </a:p>
          <a:p>
            <a:pPr lvl="2"/>
            <a:r>
              <a:rPr lang="nl-NL" sz="2200" dirty="0" smtClean="0"/>
              <a:t>over</a:t>
            </a:r>
            <a:r>
              <a:rPr lang="nl-NL" sz="2200" dirty="0"/>
              <a:t>: opdrachtenaansturing, doorlooptijden, klachtenbehandeling, informatiedoorstroming, …</a:t>
            </a:r>
          </a:p>
          <a:p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xmlns="" val="404059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BE" sz="2400" b="1" dirty="0" smtClean="0"/>
              <a:t>2. Opdracht Zorginspectie inzake </a:t>
            </a:r>
            <a:r>
              <a:rPr lang="nl-BE" sz="2400" b="1" dirty="0" err="1" smtClean="0"/>
              <a:t>MDT’s</a:t>
            </a:r>
            <a:endParaRPr lang="nl-BE" sz="2400" b="1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dirty="0" smtClean="0"/>
              <a:t>Vertrekt vanuit de basisregelgeving:</a:t>
            </a:r>
          </a:p>
          <a:p>
            <a:pPr algn="just">
              <a:buFontTx/>
              <a:buChar char="-"/>
            </a:pPr>
            <a:r>
              <a:rPr lang="nl-BE" dirty="0" smtClean="0"/>
              <a:t>MB van 12 november 2010 in verband met de minimale kwaliteitseisen (</a:t>
            </a:r>
            <a:r>
              <a:rPr lang="nl-BE" dirty="0" err="1" smtClean="0"/>
              <a:t>MKE’s</a:t>
            </a:r>
            <a:r>
              <a:rPr lang="nl-BE" dirty="0" smtClean="0"/>
              <a:t>) voor de </a:t>
            </a:r>
            <a:r>
              <a:rPr lang="nl-BE" dirty="0" err="1" smtClean="0"/>
              <a:t>MDT’s</a:t>
            </a:r>
            <a:r>
              <a:rPr lang="nl-BE" dirty="0" smtClean="0"/>
              <a:t>, erkend door het VAPH.</a:t>
            </a:r>
          </a:p>
          <a:p>
            <a:pPr algn="just">
              <a:buFontTx/>
              <a:buChar char="-"/>
            </a:pPr>
            <a:r>
              <a:rPr lang="nl-BE" dirty="0" smtClean="0"/>
              <a:t>Aantal erkenningsvoorwaarden uit het BVR van 24 juli 1991 inzake inschrijving bij het VAPH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Eerste </a:t>
            </a:r>
            <a:r>
              <a:rPr lang="nl-BE" dirty="0" smtClean="0"/>
              <a:t>inspectieronde</a:t>
            </a:r>
          </a:p>
          <a:p>
            <a:pPr marL="0" indent="0">
              <a:buNone/>
            </a:pPr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xmlns="" val="304197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dirty="0" smtClean="0"/>
              <a:t>In alle als MDT erkende organisaties:</a:t>
            </a:r>
          </a:p>
          <a:p>
            <a:pPr marL="0" indent="0">
              <a:buNone/>
            </a:pPr>
            <a:r>
              <a:rPr lang="nl-BE" dirty="0" smtClean="0"/>
              <a:t>	- </a:t>
            </a:r>
            <a:r>
              <a:rPr lang="nl-BE" dirty="0"/>
              <a:t>Diensten voor maatschappelijk werk</a:t>
            </a:r>
          </a:p>
          <a:p>
            <a:pPr marL="0" indent="0">
              <a:buNone/>
            </a:pPr>
            <a:r>
              <a:rPr lang="nl-BE" dirty="0"/>
              <a:t>	- </a:t>
            </a:r>
            <a:r>
              <a:rPr lang="nl-BE" dirty="0" err="1"/>
              <a:t>CLB’s</a:t>
            </a:r>
            <a:endParaRPr lang="nl-BE" dirty="0"/>
          </a:p>
          <a:p>
            <a:pPr marL="0" indent="0">
              <a:buNone/>
            </a:pPr>
            <a:r>
              <a:rPr lang="nl-BE" dirty="0"/>
              <a:t>	- Revalidatiecentra</a:t>
            </a:r>
          </a:p>
          <a:p>
            <a:pPr marL="0" indent="0">
              <a:buNone/>
            </a:pPr>
            <a:r>
              <a:rPr lang="nl-BE" dirty="0"/>
              <a:t>	- Gespecialiseerde diensten voor 	arbeidsonderzoek (consultatiebureaus)</a:t>
            </a:r>
          </a:p>
          <a:p>
            <a:pPr marL="0" indent="0">
              <a:buNone/>
            </a:pPr>
            <a:r>
              <a:rPr lang="nl-BE" dirty="0"/>
              <a:t>	- COS-en, </a:t>
            </a:r>
            <a:r>
              <a:rPr lang="nl-BE" dirty="0" err="1"/>
              <a:t>OBC’s</a:t>
            </a:r>
            <a:r>
              <a:rPr lang="nl-BE" dirty="0"/>
              <a:t>, </a:t>
            </a:r>
            <a:r>
              <a:rPr lang="nl-BE" dirty="0" err="1"/>
              <a:t>OOOC’s</a:t>
            </a:r>
            <a:r>
              <a:rPr lang="nl-BE" dirty="0"/>
              <a:t>, centra voor 	geestelijke gezondheidszorg, </a:t>
            </a:r>
            <a:r>
              <a:rPr lang="nl-BE" dirty="0" smtClean="0"/>
              <a:t>	</a:t>
            </a:r>
            <a:r>
              <a:rPr lang="nl-BE" dirty="0" err="1" smtClean="0"/>
              <a:t>kinderpsychiatrische</a:t>
            </a:r>
            <a:r>
              <a:rPr lang="nl-BE" dirty="0" smtClean="0"/>
              <a:t> </a:t>
            </a:r>
            <a:r>
              <a:rPr lang="nl-BE" dirty="0"/>
              <a:t>	dienst</a:t>
            </a:r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248712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sz="2800" dirty="0" smtClean="0"/>
              <a:t>Ter plaatse in het MDT en aangekondigd</a:t>
            </a:r>
          </a:p>
          <a:p>
            <a:pPr marL="0" indent="0">
              <a:buNone/>
            </a:pPr>
            <a:endParaRPr lang="nl-BE" sz="2800" dirty="0" smtClean="0"/>
          </a:p>
          <a:p>
            <a:r>
              <a:rPr lang="nl-BE" sz="2800" dirty="0" smtClean="0"/>
              <a:t>Volgens </a:t>
            </a:r>
            <a:r>
              <a:rPr lang="nl-BE" sz="2800" dirty="0"/>
              <a:t>eigen planning in alle </a:t>
            </a:r>
            <a:r>
              <a:rPr lang="nl-BE" sz="2800" dirty="0" err="1"/>
              <a:t>MDT’s</a:t>
            </a:r>
            <a:r>
              <a:rPr lang="nl-BE" sz="2800" dirty="0"/>
              <a:t> of op vraag van het </a:t>
            </a:r>
            <a:r>
              <a:rPr lang="nl-BE" sz="2800" dirty="0" smtClean="0"/>
              <a:t>VAPH</a:t>
            </a:r>
          </a:p>
          <a:p>
            <a:pPr marL="0" indent="0">
              <a:buNone/>
            </a:pPr>
            <a:endParaRPr lang="nl-BE" sz="2800" dirty="0" smtClean="0"/>
          </a:p>
          <a:p>
            <a:r>
              <a:rPr lang="nl-BE" sz="2800" dirty="0" smtClean="0"/>
              <a:t>Minstens </a:t>
            </a:r>
            <a:r>
              <a:rPr lang="nl-BE" sz="2800" dirty="0"/>
              <a:t>1 keer per 3 jaar </a:t>
            </a:r>
            <a:r>
              <a:rPr lang="nl-BE" sz="2800" u="sng" dirty="0"/>
              <a:t>of </a:t>
            </a:r>
            <a:r>
              <a:rPr lang="nl-BE" sz="2800" dirty="0" smtClean="0"/>
              <a:t>opvolgingsinspectie</a:t>
            </a:r>
          </a:p>
          <a:p>
            <a:pPr marL="0" indent="0">
              <a:buNone/>
            </a:pPr>
            <a:endParaRPr lang="nl-BE" sz="2800" dirty="0" smtClean="0"/>
          </a:p>
          <a:p>
            <a:r>
              <a:rPr lang="nl-BE" sz="2800" dirty="0" smtClean="0"/>
              <a:t>Focus op: </a:t>
            </a:r>
            <a:r>
              <a:rPr lang="nl-BE" sz="2800" dirty="0"/>
              <a:t>toezicht op de </a:t>
            </a:r>
            <a:r>
              <a:rPr lang="nl-BE" sz="2800" dirty="0" err="1"/>
              <a:t>MKE’s</a:t>
            </a:r>
            <a:r>
              <a:rPr lang="nl-BE" sz="2800" dirty="0"/>
              <a:t> die betrekking hebben op de </a:t>
            </a:r>
            <a:r>
              <a:rPr lang="nl-BE" sz="2800" b="1" dirty="0"/>
              <a:t>werking van het MDT </a:t>
            </a:r>
            <a:r>
              <a:rPr lang="nl-BE" sz="2800" dirty="0"/>
              <a:t>en het </a:t>
            </a:r>
            <a:r>
              <a:rPr lang="nl-BE" sz="2800" b="1" dirty="0"/>
              <a:t>tot stand komen van het MDV (= PROCES)</a:t>
            </a:r>
          </a:p>
          <a:p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42578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endParaRPr lang="nl-BE" sz="2800" b="1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l-BE" dirty="0" smtClean="0"/>
              <a:t>Interne voorbereiding binnen Zorginspectie:</a:t>
            </a: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- Voorbereid door een interne werkgroep</a:t>
            </a:r>
          </a:p>
          <a:p>
            <a:pPr marL="0" indent="0">
              <a:buNone/>
            </a:pPr>
            <a:r>
              <a:rPr lang="nl-BE" dirty="0" smtClean="0"/>
              <a:t>- Overleg met VAPH, Inspectie Onderwijs en </a:t>
            </a:r>
            <a:r>
              <a:rPr lang="nl-BE" dirty="0" err="1" smtClean="0"/>
              <a:t>Verwijzersplatform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- Proefinspecties in najaar 2011</a:t>
            </a:r>
          </a:p>
          <a:p>
            <a:pPr marL="0" indent="0">
              <a:buNone/>
            </a:pPr>
            <a:r>
              <a:rPr lang="nl-BE" dirty="0" smtClean="0"/>
              <a:t>- Bijsturing modelverslag</a:t>
            </a:r>
          </a:p>
          <a:p>
            <a:pPr marL="0" indent="0">
              <a:buNone/>
            </a:pPr>
            <a:r>
              <a:rPr lang="nl-BE" dirty="0" smtClean="0"/>
              <a:t>- Interne samenwerking binnen Zorginspectie:</a:t>
            </a:r>
          </a:p>
          <a:p>
            <a:pPr marL="0" indent="0">
              <a:buNone/>
            </a:pPr>
            <a:r>
              <a:rPr lang="nl-BE" dirty="0"/>
              <a:t>	</a:t>
            </a:r>
            <a:r>
              <a:rPr lang="nl-BE" dirty="0" smtClean="0"/>
              <a:t>- team Gehandicaptenzorg</a:t>
            </a:r>
          </a:p>
          <a:p>
            <a:pPr marL="0" indent="0">
              <a:buNone/>
            </a:pPr>
            <a:r>
              <a:rPr lang="nl-BE" dirty="0"/>
              <a:t>	</a:t>
            </a:r>
            <a:r>
              <a:rPr lang="nl-BE" dirty="0" smtClean="0"/>
              <a:t>- team Welzijn</a:t>
            </a:r>
          </a:p>
          <a:p>
            <a:pPr marL="0" indent="0">
              <a:buNone/>
            </a:pPr>
            <a:r>
              <a:rPr lang="nl-BE" dirty="0" smtClean="0"/>
              <a:t>- Interne vorming rond inhoud en modelverslag, organisatie van afstemming</a:t>
            </a:r>
          </a:p>
          <a:p>
            <a:pPr marL="0" indent="0">
              <a:buNone/>
            </a:pPr>
            <a:r>
              <a:rPr lang="nl-BE" dirty="0" smtClean="0"/>
              <a:t>- Opgestart sinds 1 april 2012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11603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BE" sz="3200" b="1" dirty="0" smtClean="0"/>
              <a:t>3. Wat doet het VAPH?</a:t>
            </a:r>
            <a:endParaRPr lang="nl-BE" sz="3200" b="1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BE" dirty="0" smtClean="0"/>
              <a:t>Informeert de </a:t>
            </a:r>
            <a:r>
              <a:rPr lang="nl-BE" dirty="0" err="1" smtClean="0"/>
              <a:t>MDT’s</a:t>
            </a:r>
            <a:r>
              <a:rPr lang="nl-BE" dirty="0" smtClean="0"/>
              <a:t> over inhoud van de </a:t>
            </a:r>
            <a:r>
              <a:rPr lang="nl-BE" dirty="0" err="1" smtClean="0"/>
              <a:t>MKE’s</a:t>
            </a:r>
            <a:r>
              <a:rPr lang="nl-BE" dirty="0" smtClean="0"/>
              <a:t>, o.a.:</a:t>
            </a:r>
          </a:p>
          <a:p>
            <a:pPr marL="0" indent="0">
              <a:buNone/>
            </a:pPr>
            <a:r>
              <a:rPr lang="nl-BE" dirty="0"/>
              <a:t>	</a:t>
            </a:r>
            <a:r>
              <a:rPr lang="nl-BE" dirty="0" smtClean="0"/>
              <a:t>- via de infobundel </a:t>
            </a:r>
            <a:r>
              <a:rPr lang="nl-BE" dirty="0" err="1" smtClean="0"/>
              <a:t>MKE’s</a:t>
            </a:r>
            <a:r>
              <a:rPr lang="nl-BE" dirty="0" smtClean="0"/>
              <a:t> in </a:t>
            </a:r>
            <a:r>
              <a:rPr lang="nl-BE" dirty="0" err="1" smtClean="0"/>
              <a:t>MDT’s</a:t>
            </a:r>
            <a:endParaRPr lang="nl-BE" dirty="0" smtClean="0"/>
          </a:p>
          <a:p>
            <a:pPr marL="0" indent="0">
              <a:buNone/>
            </a:pPr>
            <a:r>
              <a:rPr lang="nl-BE" dirty="0"/>
              <a:t>	</a:t>
            </a:r>
            <a:r>
              <a:rPr lang="nl-BE" dirty="0" smtClean="0"/>
              <a:t>- via de FAQ-lijst op </a:t>
            </a:r>
            <a:r>
              <a:rPr lang="nl-BE" dirty="0" smtClean="0">
                <a:hlinkClick r:id="rId2"/>
              </a:rPr>
              <a:t>www.vaph.be</a:t>
            </a:r>
            <a:endParaRPr lang="nl-BE" dirty="0" smtClean="0"/>
          </a:p>
          <a:p>
            <a:pPr marL="0" indent="0">
              <a:buNone/>
            </a:pPr>
            <a:endParaRPr lang="nl-BE" dirty="0" smtClean="0"/>
          </a:p>
          <a:p>
            <a:r>
              <a:rPr lang="nl-BE" dirty="0" smtClean="0"/>
              <a:t>Erkent en subsidieert de </a:t>
            </a:r>
            <a:r>
              <a:rPr lang="nl-BE" dirty="0" err="1" smtClean="0"/>
              <a:t>MDT’s</a:t>
            </a:r>
            <a:r>
              <a:rPr lang="nl-BE" dirty="0" smtClean="0"/>
              <a:t>, op basis van:</a:t>
            </a:r>
          </a:p>
          <a:p>
            <a:pPr marL="0" indent="0">
              <a:buNone/>
            </a:pPr>
            <a:r>
              <a:rPr lang="nl-BE" dirty="0"/>
              <a:t>	</a:t>
            </a:r>
            <a:r>
              <a:rPr lang="nl-BE" dirty="0" smtClean="0"/>
              <a:t>- vaststellingen ter plaatse, genoteerd door 	Zorginspectie en gecommuniceerd via het verslag</a:t>
            </a: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/>
              <a:t>	</a:t>
            </a:r>
            <a:r>
              <a:rPr lang="nl-BE" dirty="0" smtClean="0"/>
              <a:t>- een toetsing </a:t>
            </a:r>
            <a:r>
              <a:rPr lang="nl-BE" dirty="0"/>
              <a:t>van de </a:t>
            </a:r>
            <a:r>
              <a:rPr lang="nl-BE" b="1" dirty="0"/>
              <a:t>kwaliteit van de </a:t>
            </a:r>
            <a:r>
              <a:rPr lang="nl-BE" b="1" dirty="0" smtClean="0"/>
              <a:t>	multidisciplinaire verslagen, </a:t>
            </a:r>
            <a:r>
              <a:rPr lang="nl-BE" dirty="0" smtClean="0"/>
              <a:t>aan </a:t>
            </a:r>
            <a:r>
              <a:rPr lang="nl-BE" dirty="0"/>
              <a:t>de hand </a:t>
            </a:r>
            <a:r>
              <a:rPr lang="nl-BE" dirty="0" smtClean="0"/>
              <a:t>van 	een </a:t>
            </a:r>
            <a:r>
              <a:rPr lang="nl-BE" b="1" dirty="0"/>
              <a:t>scoreblad</a:t>
            </a:r>
            <a:r>
              <a:rPr lang="nl-BE" dirty="0"/>
              <a:t> dat het </a:t>
            </a:r>
            <a:r>
              <a:rPr lang="nl-BE" b="1" dirty="0"/>
              <a:t>MDV</a:t>
            </a:r>
            <a:r>
              <a:rPr lang="nl-BE" dirty="0"/>
              <a:t> beoordeelt </a:t>
            </a:r>
            <a:r>
              <a:rPr lang="nl-BE" dirty="0" smtClean="0"/>
              <a:t>	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83568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BE" sz="2800" b="1" dirty="0"/>
              <a:t>4</a:t>
            </a:r>
            <a:r>
              <a:rPr lang="nl-BE" sz="2800" b="1" dirty="0" smtClean="0"/>
              <a:t>. Inhoud van het inspectiebezoek</a:t>
            </a:r>
            <a:endParaRPr lang="nl-BE" sz="2800" b="1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l-BE" sz="8000" dirty="0" smtClean="0"/>
              <a:t>Toezicht </a:t>
            </a:r>
            <a:r>
              <a:rPr lang="nl-BE" sz="8000" dirty="0"/>
              <a:t>op de </a:t>
            </a:r>
            <a:r>
              <a:rPr lang="nl-BE" sz="8000" dirty="0" err="1"/>
              <a:t>MKE’s</a:t>
            </a:r>
            <a:r>
              <a:rPr lang="nl-BE" sz="8000" dirty="0"/>
              <a:t> die betrekking hebben op de </a:t>
            </a:r>
            <a:r>
              <a:rPr lang="nl-BE" sz="8000" b="1" dirty="0"/>
              <a:t>werking van het MDT </a:t>
            </a:r>
            <a:r>
              <a:rPr lang="nl-BE" sz="8000" dirty="0"/>
              <a:t>en het </a:t>
            </a:r>
            <a:r>
              <a:rPr lang="nl-BE" sz="8000" b="1" dirty="0"/>
              <a:t>tot stand komen van het MDV (= PROCES</a:t>
            </a:r>
            <a:r>
              <a:rPr lang="nl-BE" sz="8000" b="1" dirty="0" smtClean="0"/>
              <a:t>).</a:t>
            </a:r>
            <a:endParaRPr lang="nl-BE" sz="8000" b="1" dirty="0"/>
          </a:p>
          <a:p>
            <a:pPr marL="0" indent="0">
              <a:buNone/>
            </a:pPr>
            <a:endParaRPr lang="nl-BE" sz="8000" dirty="0" smtClean="0"/>
          </a:p>
          <a:p>
            <a:pPr marL="0" indent="0">
              <a:buNone/>
            </a:pPr>
            <a:endParaRPr lang="nl-BE" sz="8000" dirty="0"/>
          </a:p>
          <a:p>
            <a:pPr marL="0" indent="0">
              <a:buNone/>
            </a:pPr>
            <a:r>
              <a:rPr lang="nl-BE" sz="8000" dirty="0" smtClean="0"/>
              <a:t>Zes thema’s komen aan bod:</a:t>
            </a:r>
          </a:p>
          <a:p>
            <a:pPr marL="0" indent="0">
              <a:buNone/>
            </a:pPr>
            <a:endParaRPr lang="nl-BE" sz="8000" dirty="0" smtClean="0"/>
          </a:p>
          <a:p>
            <a:pPr marL="514350" indent="-514350">
              <a:buAutoNum type="arabicPeriod"/>
            </a:pPr>
            <a:r>
              <a:rPr lang="nl-BE" sz="8000" dirty="0" smtClean="0"/>
              <a:t>Situering </a:t>
            </a:r>
            <a:r>
              <a:rPr lang="nl-BE" sz="8000" dirty="0"/>
              <a:t>van het </a:t>
            </a:r>
            <a:r>
              <a:rPr lang="nl-BE" sz="8000" dirty="0" smtClean="0"/>
              <a:t>team</a:t>
            </a:r>
          </a:p>
          <a:p>
            <a:pPr marL="0" indent="0">
              <a:buNone/>
            </a:pPr>
            <a:r>
              <a:rPr lang="nl-BE" sz="8000" dirty="0"/>
              <a:t>	</a:t>
            </a:r>
            <a:r>
              <a:rPr lang="nl-BE" sz="8000" dirty="0" smtClean="0"/>
              <a:t>een beeld krijgen </a:t>
            </a:r>
            <a:r>
              <a:rPr lang="nl-BE" sz="8000" dirty="0"/>
              <a:t>van het team en de organisatie </a:t>
            </a:r>
            <a:r>
              <a:rPr lang="nl-BE" sz="8000" dirty="0" smtClean="0"/>
              <a:t>	waarbinnen het </a:t>
            </a:r>
            <a:r>
              <a:rPr lang="nl-BE" sz="8000" dirty="0"/>
              <a:t>is ingebed.</a:t>
            </a:r>
          </a:p>
          <a:p>
            <a:pPr marL="0" indent="0">
              <a:buNone/>
            </a:pPr>
            <a:endParaRPr lang="nl-BE" sz="8000" dirty="0"/>
          </a:p>
          <a:p>
            <a:pPr marL="514350" indent="-514350">
              <a:buAutoNum type="arabicPeriod" startAt="2"/>
            </a:pPr>
            <a:r>
              <a:rPr lang="nl-BE" sz="8000" dirty="0" smtClean="0"/>
              <a:t>Organisatie </a:t>
            </a:r>
            <a:r>
              <a:rPr lang="nl-BE" sz="8000" dirty="0"/>
              <a:t>en werking van het </a:t>
            </a:r>
            <a:r>
              <a:rPr lang="nl-BE" sz="8000" dirty="0" smtClean="0"/>
              <a:t>team</a:t>
            </a:r>
          </a:p>
          <a:p>
            <a:pPr marL="0" indent="0">
              <a:buNone/>
            </a:pPr>
            <a:r>
              <a:rPr lang="nl-BE" sz="8000" dirty="0" smtClean="0"/>
              <a:t>	peilen naar: </a:t>
            </a:r>
            <a:r>
              <a:rPr lang="nl-BE" sz="8000" dirty="0"/>
              <a:t>de </a:t>
            </a:r>
            <a:r>
              <a:rPr lang="nl-BE" sz="8000" u="sng" dirty="0"/>
              <a:t>ervaring</a:t>
            </a:r>
            <a:r>
              <a:rPr lang="nl-BE" sz="8000" dirty="0"/>
              <a:t> binnen het team, het volgen </a:t>
            </a:r>
            <a:r>
              <a:rPr lang="nl-BE" sz="8000" dirty="0" smtClean="0"/>
              <a:t>van 	</a:t>
            </a:r>
            <a:r>
              <a:rPr lang="nl-BE" sz="8000" u="sng" dirty="0" smtClean="0"/>
              <a:t>vorming</a:t>
            </a:r>
            <a:r>
              <a:rPr lang="nl-BE" sz="8000" dirty="0"/>
              <a:t>, </a:t>
            </a:r>
            <a:r>
              <a:rPr lang="nl-BE" sz="8000" dirty="0" smtClean="0"/>
              <a:t>het </a:t>
            </a:r>
            <a:r>
              <a:rPr lang="nl-BE" sz="8000" u="sng" dirty="0"/>
              <a:t>bilateraal</a:t>
            </a:r>
            <a:r>
              <a:rPr lang="nl-BE" sz="8000" dirty="0"/>
              <a:t> overleg, respectvolle </a:t>
            </a:r>
            <a:r>
              <a:rPr lang="nl-BE" sz="8000" u="sng" dirty="0" smtClean="0"/>
              <a:t>bejegening</a:t>
            </a:r>
            <a:r>
              <a:rPr lang="nl-BE" sz="8000" dirty="0" smtClean="0"/>
              <a:t> van </a:t>
            </a:r>
            <a:r>
              <a:rPr lang="nl-BE" sz="8000" dirty="0"/>
              <a:t>de </a:t>
            </a:r>
            <a:r>
              <a:rPr lang="nl-BE" sz="8000" dirty="0" smtClean="0"/>
              <a:t>	gebruiker</a:t>
            </a:r>
            <a:r>
              <a:rPr lang="nl-BE" sz="8000" dirty="0"/>
              <a:t>, het </a:t>
            </a:r>
            <a:r>
              <a:rPr lang="nl-BE" sz="8000" u="sng" dirty="0"/>
              <a:t>informeren</a:t>
            </a:r>
            <a:r>
              <a:rPr lang="nl-BE" sz="8000" dirty="0"/>
              <a:t> van de </a:t>
            </a:r>
            <a:r>
              <a:rPr lang="nl-BE" sz="8000" dirty="0" smtClean="0"/>
              <a:t>aanvrager </a:t>
            </a:r>
            <a:r>
              <a:rPr lang="nl-BE" sz="8000" dirty="0"/>
              <a:t>en de </a:t>
            </a:r>
            <a:r>
              <a:rPr lang="nl-BE" sz="8000" u="sng" dirty="0"/>
              <a:t>klachten</a:t>
            </a:r>
            <a:r>
              <a:rPr lang="nl-BE" sz="8000" dirty="0"/>
              <a:t>. 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 smtClean="0"/>
              <a:t>                                      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316964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BE" sz="2400" dirty="0" smtClean="0"/>
              <a:t>3. Van </a:t>
            </a:r>
            <a:r>
              <a:rPr lang="nl-BE" sz="2400" dirty="0"/>
              <a:t>ingediende aanvraag tot opgemaakt verslag </a:t>
            </a:r>
            <a:endParaRPr lang="nl-BE" sz="2400" dirty="0" smtClean="0"/>
          </a:p>
          <a:p>
            <a:pPr marL="0" indent="0">
              <a:buNone/>
            </a:pPr>
            <a:r>
              <a:rPr lang="nl-BE" sz="2400" dirty="0" smtClean="0"/>
              <a:t>	Het </a:t>
            </a:r>
            <a:r>
              <a:rPr lang="nl-BE" sz="2400" dirty="0"/>
              <a:t>interne proces van het team </a:t>
            </a:r>
            <a:r>
              <a:rPr lang="nl-BE" sz="2400" dirty="0" smtClean="0"/>
              <a:t>wordt doorlopen 	waarbij </a:t>
            </a:r>
            <a:r>
              <a:rPr lang="nl-BE" sz="2400" dirty="0"/>
              <a:t>een aanvraag uitmondt in een </a:t>
            </a:r>
            <a:r>
              <a:rPr lang="nl-BE" sz="2400" dirty="0" smtClean="0"/>
              <a:t>	multidisciplinair </a:t>
            </a:r>
            <a:r>
              <a:rPr lang="nl-BE" sz="2400" dirty="0"/>
              <a:t>verslag. </a:t>
            </a:r>
            <a:endParaRPr lang="nl-BE" sz="2400" dirty="0" smtClean="0"/>
          </a:p>
          <a:p>
            <a:pPr marL="0" indent="0">
              <a:buNone/>
            </a:pPr>
            <a:endParaRPr lang="nl-BE" sz="2400" dirty="0" smtClean="0"/>
          </a:p>
          <a:p>
            <a:pPr marL="0" indent="0">
              <a:buNone/>
            </a:pPr>
            <a:r>
              <a:rPr lang="nl-BE" sz="2400" dirty="0"/>
              <a:t>4. Verwijzing</a:t>
            </a:r>
          </a:p>
          <a:p>
            <a:pPr marL="0" indent="0">
              <a:buNone/>
            </a:pPr>
            <a:r>
              <a:rPr lang="nl-BE" sz="2400" dirty="0" smtClean="0"/>
              <a:t>	de </a:t>
            </a:r>
            <a:r>
              <a:rPr lang="nl-BE" sz="2400" dirty="0"/>
              <a:t>door het team gehanteerde werkwijze indien het </a:t>
            </a:r>
            <a:r>
              <a:rPr lang="nl-BE" sz="2400" dirty="0" smtClean="0"/>
              <a:t>	team </a:t>
            </a:r>
            <a:r>
              <a:rPr lang="nl-BE" sz="2400" dirty="0"/>
              <a:t>vaststelt dat het niet het best geplaatst is om </a:t>
            </a:r>
            <a:r>
              <a:rPr lang="nl-BE" sz="2400" dirty="0" smtClean="0"/>
              <a:t>	de 	aanvraag </a:t>
            </a:r>
            <a:r>
              <a:rPr lang="nl-BE" sz="2400" dirty="0"/>
              <a:t>te behandelen. </a:t>
            </a:r>
            <a:endParaRPr lang="nl-BE" sz="2400" dirty="0" smtClean="0"/>
          </a:p>
          <a:p>
            <a:pPr marL="0" indent="0">
              <a:buNone/>
            </a:pPr>
            <a:endParaRPr lang="nl-BE" sz="2400" dirty="0"/>
          </a:p>
          <a:p>
            <a:pPr marL="0" indent="0">
              <a:buNone/>
            </a:pPr>
            <a:r>
              <a:rPr lang="nl-BE" sz="2400" dirty="0"/>
              <a:t>5. Bewaren van het verslag en inzage in het dossier </a:t>
            </a:r>
          </a:p>
          <a:p>
            <a:pPr marL="0" indent="0">
              <a:buNone/>
            </a:pPr>
            <a:endParaRPr lang="nl-BE" sz="2400" i="1" dirty="0" smtClean="0"/>
          </a:p>
          <a:p>
            <a:pPr marL="0" indent="0">
              <a:buNone/>
            </a:pPr>
            <a:r>
              <a:rPr lang="nl-BE" sz="2400" i="1" dirty="0" smtClean="0"/>
              <a:t>(</a:t>
            </a:r>
            <a:r>
              <a:rPr lang="nl-BE" sz="2400" i="1" dirty="0"/>
              <a:t>6.Minimale kwaliteitseisen inzake de werking van gespecialiseerde IMB-teams)</a:t>
            </a:r>
          </a:p>
          <a:p>
            <a:pPr marL="0" indent="0">
              <a:buNone/>
            </a:pPr>
            <a:endParaRPr lang="nl-BE" sz="2400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266944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nl-BE" sz="4400" dirty="0" smtClean="0"/>
              <a:t>Rode draad: </a:t>
            </a:r>
          </a:p>
          <a:p>
            <a:pPr marL="0" indent="0">
              <a:buNone/>
            </a:pPr>
            <a:endParaRPr lang="nl-BE" sz="4400" dirty="0" smtClean="0"/>
          </a:p>
          <a:p>
            <a:pPr marL="0" indent="0">
              <a:buNone/>
            </a:pPr>
            <a:r>
              <a:rPr lang="nl-BE" sz="4400" dirty="0" smtClean="0"/>
              <a:t>Nagaan of de werking overeenstemt met de regelgeving, door:</a:t>
            </a:r>
          </a:p>
          <a:p>
            <a:pPr marL="0" indent="0">
              <a:buNone/>
            </a:pPr>
            <a:endParaRPr lang="nl-BE" sz="4400" dirty="0" smtClean="0"/>
          </a:p>
          <a:p>
            <a:pPr>
              <a:buFontTx/>
              <a:buChar char="-"/>
            </a:pPr>
            <a:r>
              <a:rPr lang="nl-BE" sz="4400" dirty="0" smtClean="0"/>
              <a:t>Gesprekken met verantwoordelijke en medewerkers</a:t>
            </a:r>
          </a:p>
          <a:p>
            <a:pPr>
              <a:buFontTx/>
              <a:buChar char="-"/>
            </a:pPr>
            <a:r>
              <a:rPr lang="nl-BE" sz="4400" dirty="0" smtClean="0"/>
              <a:t>Inkijken van documenten die in verband staan met de werking van het team, met inbegrip van dossiers</a:t>
            </a:r>
          </a:p>
          <a:p>
            <a:pPr marL="0" indent="0">
              <a:buNone/>
            </a:pPr>
            <a:endParaRPr lang="nl-BE" sz="4400" dirty="0" smtClean="0"/>
          </a:p>
          <a:p>
            <a:pPr marL="0" indent="0">
              <a:buNone/>
            </a:pPr>
            <a:r>
              <a:rPr lang="nl-BE" sz="4400" dirty="0" smtClean="0"/>
              <a:t>Er wordt steeds een minimale aantoonbaarheid verwacht:</a:t>
            </a:r>
          </a:p>
          <a:p>
            <a:pPr marL="0" indent="0">
              <a:buNone/>
            </a:pPr>
            <a:r>
              <a:rPr lang="nl-BE" sz="4400" dirty="0" smtClean="0"/>
              <a:t>Het is </a:t>
            </a:r>
            <a:r>
              <a:rPr lang="nl-BE" sz="4400" u="sng" dirty="0" smtClean="0"/>
              <a:t>aan het team zelf </a:t>
            </a:r>
            <a:r>
              <a:rPr lang="nl-BE" sz="4400" dirty="0" smtClean="0"/>
              <a:t>om in te vullen hoe het zaken aantoonbaar maakt, tenzij waar bepaald in de </a:t>
            </a:r>
            <a:r>
              <a:rPr lang="nl-BE" sz="4400" dirty="0" err="1" smtClean="0"/>
              <a:t>MKE’s</a:t>
            </a:r>
            <a:r>
              <a:rPr lang="nl-BE" sz="4400" dirty="0" smtClean="0"/>
              <a:t>.</a:t>
            </a:r>
          </a:p>
          <a:p>
            <a:pPr marL="0" indent="0">
              <a:buNone/>
            </a:pPr>
            <a:endParaRPr lang="nl-BE" sz="4400" dirty="0" smtClean="0"/>
          </a:p>
          <a:p>
            <a:pPr marL="0" indent="0">
              <a:buNone/>
            </a:pPr>
            <a:r>
              <a:rPr lang="nl-BE" sz="4400" i="1" dirty="0" smtClean="0"/>
              <a:t>Bijvoorbeeld</a:t>
            </a:r>
            <a:r>
              <a:rPr lang="nl-BE" sz="4400" i="1" dirty="0"/>
              <a:t>: website, brochure, overeenkomst, kwaliteitshandboek, via dossier,…</a:t>
            </a: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                                                                            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382727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BE" sz="3400" dirty="0"/>
              <a:t>Informatie wordt ter voorbereiding aangeleverd door het VAPH.</a:t>
            </a:r>
          </a:p>
          <a:p>
            <a:pPr marL="0" indent="0">
              <a:buNone/>
            </a:pPr>
            <a:endParaRPr lang="nl-BE" sz="3400" dirty="0" smtClean="0"/>
          </a:p>
          <a:p>
            <a:pPr marL="0" indent="0">
              <a:buNone/>
            </a:pPr>
            <a:endParaRPr lang="nl-BE" sz="3400" dirty="0"/>
          </a:p>
          <a:p>
            <a:pPr marL="0" indent="0">
              <a:buNone/>
            </a:pPr>
            <a:r>
              <a:rPr lang="nl-BE" sz="3400" dirty="0" smtClean="0"/>
              <a:t>Kwalificatie van de vaststellingen:</a:t>
            </a:r>
          </a:p>
          <a:p>
            <a:pPr marL="0" indent="0">
              <a:buNone/>
            </a:pPr>
            <a:endParaRPr lang="nl-BE" sz="3400" dirty="0" smtClean="0"/>
          </a:p>
          <a:p>
            <a:pPr>
              <a:buFontTx/>
              <a:buChar char="-"/>
            </a:pPr>
            <a:r>
              <a:rPr lang="nl-BE" sz="3400" dirty="0" smtClean="0"/>
              <a:t>Conform / niet-conform</a:t>
            </a:r>
          </a:p>
          <a:p>
            <a:pPr>
              <a:buFontTx/>
              <a:buChar char="-"/>
            </a:pPr>
            <a:r>
              <a:rPr lang="nl-BE" sz="3400" dirty="0" smtClean="0"/>
              <a:t>Aandachtspunt</a:t>
            </a:r>
          </a:p>
          <a:p>
            <a:pPr>
              <a:buFontTx/>
              <a:buChar char="-"/>
            </a:pPr>
            <a:r>
              <a:rPr lang="nl-BE" sz="3400" dirty="0" smtClean="0"/>
              <a:t>Niet toetsbaar</a:t>
            </a:r>
          </a:p>
          <a:p>
            <a:pPr marL="0" indent="0">
              <a:buNone/>
            </a:pPr>
            <a:endParaRPr lang="nl-BE" sz="3400" dirty="0"/>
          </a:p>
          <a:p>
            <a:pPr marL="0" indent="0">
              <a:buNone/>
            </a:pPr>
            <a:r>
              <a:rPr lang="nl-BE" sz="3400" dirty="0" smtClean="0"/>
              <a:t>In de toelichting wordt steeds genoteerd op welke basis de vaststelling is gedaan. 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119651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BE" sz="2800" b="1" dirty="0"/>
              <a:t>5</a:t>
            </a:r>
            <a:r>
              <a:rPr lang="nl-BE" sz="2800" b="1" dirty="0" smtClean="0"/>
              <a:t>. Zorgvuldigheidsprincipes</a:t>
            </a:r>
            <a:endParaRPr lang="nl-BE" sz="2800" b="1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BE" sz="2400" dirty="0" smtClean="0"/>
              <a:t>Onder andere:</a:t>
            </a:r>
          </a:p>
          <a:p>
            <a:pPr marL="0" indent="0">
              <a:buNone/>
            </a:pPr>
            <a:endParaRPr lang="nl-BE" sz="2400" dirty="0" smtClean="0"/>
          </a:p>
          <a:p>
            <a:r>
              <a:rPr lang="nl-BE" sz="2400" dirty="0" smtClean="0"/>
              <a:t>Inspecteur en team respecteren de privacy van de aanvrager zo ruim mogelijk. </a:t>
            </a:r>
          </a:p>
          <a:p>
            <a:pPr marL="0" indent="0">
              <a:buNone/>
            </a:pPr>
            <a:endParaRPr lang="nl-BE" sz="2400" dirty="0" smtClean="0"/>
          </a:p>
          <a:p>
            <a:r>
              <a:rPr lang="nl-BE" sz="2400" dirty="0" smtClean="0"/>
              <a:t>De inspecteur moet een steekproef van dossiers kunnen selecteren, maar hoeft geen namen te weten. Er wordt wel een identificatienummer verwacht (bijv. het geregistreerd dossiernummer).</a:t>
            </a:r>
          </a:p>
          <a:p>
            <a:endParaRPr lang="nl-BE" sz="2400" dirty="0" smtClean="0"/>
          </a:p>
          <a:p>
            <a:r>
              <a:rPr lang="nl-BE" sz="2400" dirty="0" smtClean="0"/>
              <a:t>Persoonsgegevens in cliëntdossiers kunnen onherkenbaar worden gemaakt zonder de authenticiteit van het document in gevaar te brengen.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xmlns="" val="288428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BE" sz="2800" b="1" dirty="0"/>
              <a:t>6</a:t>
            </a:r>
            <a:r>
              <a:rPr lang="nl-BE" sz="2800" b="1" dirty="0" smtClean="0"/>
              <a:t>. Na het inspectiebezoek</a:t>
            </a:r>
            <a:endParaRPr lang="nl-BE" sz="2800" b="1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BE" dirty="0" smtClean="0"/>
              <a:t>Op niveau van het team:</a:t>
            </a:r>
          </a:p>
          <a:p>
            <a:pPr marL="0" indent="0">
              <a:buNone/>
            </a:pPr>
            <a:endParaRPr lang="nl-BE" dirty="0" smtClean="0"/>
          </a:p>
          <a:p>
            <a:r>
              <a:rPr lang="nl-BE" sz="2800" dirty="0" smtClean="0"/>
              <a:t>Het verslag wordt via mail toegezonden.</a:t>
            </a:r>
          </a:p>
          <a:p>
            <a:r>
              <a:rPr lang="nl-BE" sz="2800" dirty="0" smtClean="0"/>
              <a:t>Het team heeft twee weken de tijd om te reageren op onjuistheden/onvolkomenheden.</a:t>
            </a:r>
          </a:p>
          <a:p>
            <a:r>
              <a:rPr lang="nl-BE" sz="2800" dirty="0" smtClean="0"/>
              <a:t>Indien de inspecteur het verslag aanpast, wordt een aangepast verslag bezorgd.</a:t>
            </a:r>
          </a:p>
          <a:p>
            <a:r>
              <a:rPr lang="nl-BE" sz="2800" dirty="0" smtClean="0"/>
              <a:t>Het verslag wordt overgemaakt aan het VAPH.</a:t>
            </a:r>
          </a:p>
          <a:p>
            <a:r>
              <a:rPr lang="nl-BE" sz="2800" dirty="0"/>
              <a:t>Bij niet aanpassen gaat uw reactie ook naar het VAPH.</a:t>
            </a:r>
          </a:p>
          <a:p>
            <a:pPr marL="0" indent="0">
              <a:buNone/>
            </a:pP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xmlns="" val="377445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dirty="0" smtClean="0"/>
              <a:t>Op niveau van alle teams:</a:t>
            </a:r>
          </a:p>
          <a:p>
            <a:pPr marL="0" indent="0">
              <a:buNone/>
            </a:pPr>
            <a:endParaRPr lang="nl-BE" dirty="0" smtClean="0"/>
          </a:p>
          <a:p>
            <a:r>
              <a:rPr lang="nl-BE" dirty="0" smtClean="0"/>
              <a:t>Opmaak van een beleidsrapport dat alle vaststellingen uit alle inspectiebezoeken bundelt.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185631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 dirty="0" smtClean="0"/>
              <a:t>Alle informatie ter voorbereiding, met inbegrip van het modelverslag:</a:t>
            </a:r>
          </a:p>
          <a:p>
            <a:endParaRPr lang="nl-BE" dirty="0"/>
          </a:p>
          <a:p>
            <a:pPr marL="0" indent="0" algn="ctr">
              <a:buNone/>
            </a:pPr>
            <a:r>
              <a:rPr lang="nl-BE" dirty="0" smtClean="0">
                <a:hlinkClick r:id="rId2"/>
              </a:rPr>
              <a:t>www.zorginspectie.be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(inspecties/inspecties per </a:t>
            </a:r>
            <a:r>
              <a:rPr lang="nl-BE" dirty="0" err="1" smtClean="0"/>
              <a:t>toezichtsdomein</a:t>
            </a:r>
            <a:r>
              <a:rPr lang="nl-BE" dirty="0" smtClean="0"/>
              <a:t>)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380222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e">
  <a:themeElements>
    <a:clrScheme name="Aangepast 4">
      <a:dk1>
        <a:srgbClr val="000000"/>
      </a:dk1>
      <a:lt1>
        <a:srgbClr val="FFFFFF"/>
      </a:lt1>
      <a:dk2>
        <a:srgbClr val="C4A006"/>
      </a:dk2>
      <a:lt2>
        <a:srgbClr val="FFFFFF"/>
      </a:lt2>
      <a:accent1>
        <a:srgbClr val="DAAC75"/>
      </a:accent1>
      <a:accent2>
        <a:srgbClr val="C4A006"/>
      </a:accent2>
      <a:accent3>
        <a:srgbClr val="6AB023"/>
      </a:accent3>
      <a:accent4>
        <a:srgbClr val="EB6A0A"/>
      </a:accent4>
      <a:accent5>
        <a:srgbClr val="FF0000"/>
      </a:accent5>
      <a:accent6>
        <a:srgbClr val="00B6E8"/>
      </a:accent6>
      <a:hlink>
        <a:srgbClr val="18AFA5"/>
      </a:hlink>
      <a:folHlink>
        <a:srgbClr val="7030A0"/>
      </a:folHlink>
    </a:clrScheme>
    <a:fontScheme name="RC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Zorginspectie2">
  <a:themeElements>
    <a:clrScheme name="Zorginspectie2">
      <a:dk1>
        <a:srgbClr val="000000"/>
      </a:dk1>
      <a:lt1>
        <a:srgbClr val="FFFFFF"/>
      </a:lt1>
      <a:dk2>
        <a:srgbClr val="C4A006"/>
      </a:dk2>
      <a:lt2>
        <a:srgbClr val="FFFFFF"/>
      </a:lt2>
      <a:accent1>
        <a:srgbClr val="DAAC75"/>
      </a:accent1>
      <a:accent2>
        <a:srgbClr val="C4A006"/>
      </a:accent2>
      <a:accent3>
        <a:srgbClr val="6AB023"/>
      </a:accent3>
      <a:accent4>
        <a:srgbClr val="EB6A0A"/>
      </a:accent4>
      <a:accent5>
        <a:srgbClr val="FF0000"/>
      </a:accent5>
      <a:accent6>
        <a:srgbClr val="00B6E8"/>
      </a:accent6>
      <a:hlink>
        <a:srgbClr val="000000"/>
      </a:hlink>
      <a:folHlink>
        <a:srgbClr val="000000"/>
      </a:folHlink>
    </a:clrScheme>
    <a:fontScheme name="Zorginspectie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orginspecti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Presentatie</Template>
  <TotalTime>540</TotalTime>
  <Words>626</Words>
  <Application>Microsoft Office PowerPoint</Application>
  <PresentationFormat>Diavoorstelling (4:3)</PresentationFormat>
  <Paragraphs>139</Paragraphs>
  <Slides>19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19</vt:i4>
      </vt:variant>
    </vt:vector>
  </HeadingPairs>
  <TitlesOfParts>
    <vt:vector size="21" baseType="lpstr">
      <vt:lpstr>Presentatie</vt:lpstr>
      <vt:lpstr>Zorginspectie2</vt:lpstr>
      <vt:lpstr>Toezicht op MDT’s</vt:lpstr>
      <vt:lpstr>Dia 2</vt:lpstr>
      <vt:lpstr>     1. Zorginspectie algemeen</vt:lpstr>
      <vt:lpstr>Dia 4</vt:lpstr>
      <vt:lpstr>Zorginspectie binnen  het beleidsdomein</vt:lpstr>
      <vt:lpstr>Dia 6</vt:lpstr>
      <vt:lpstr>2. Opdracht Zorginspectie inzake MDT’s</vt:lpstr>
      <vt:lpstr>Dia 8</vt:lpstr>
      <vt:lpstr>Dia 9</vt:lpstr>
      <vt:lpstr>Dia 10</vt:lpstr>
      <vt:lpstr>3. Wat doet het VAPH?</vt:lpstr>
      <vt:lpstr>4. Inhoud van het inspectiebezoek</vt:lpstr>
      <vt:lpstr>Dia 13</vt:lpstr>
      <vt:lpstr>Dia 14</vt:lpstr>
      <vt:lpstr>Dia 15</vt:lpstr>
      <vt:lpstr>5. Zorgvuldigheidsprincipes</vt:lpstr>
      <vt:lpstr>6. Na het inspectiebezoek</vt:lpstr>
      <vt:lpstr>Dia 18</vt:lpstr>
      <vt:lpstr>Dia 19</vt:lpstr>
    </vt:vector>
  </TitlesOfParts>
  <Company>Vlaamse Overheid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Devriendt, Daisy</dc:creator>
  <cp:lastModifiedBy>André Verdegem</cp:lastModifiedBy>
  <cp:revision>43</cp:revision>
  <dcterms:created xsi:type="dcterms:W3CDTF">2012-01-16T14:35:51Z</dcterms:created>
  <dcterms:modified xsi:type="dcterms:W3CDTF">2012-06-11T11:36:19Z</dcterms:modified>
</cp:coreProperties>
</file>