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256" r:id="rId2"/>
    <p:sldId id="258" r:id="rId3"/>
    <p:sldId id="292" r:id="rId4"/>
    <p:sldId id="293" r:id="rId5"/>
    <p:sldId id="294" r:id="rId6"/>
    <p:sldId id="259" r:id="rId7"/>
    <p:sldId id="257" r:id="rId8"/>
    <p:sldId id="262" r:id="rId9"/>
    <p:sldId id="261" r:id="rId10"/>
    <p:sldId id="260" r:id="rId11"/>
    <p:sldId id="295" r:id="rId12"/>
    <p:sldId id="296" r:id="rId13"/>
    <p:sldId id="263" r:id="rId14"/>
    <p:sldId id="264" r:id="rId15"/>
    <p:sldId id="265" r:id="rId16"/>
    <p:sldId id="266" r:id="rId17"/>
    <p:sldId id="297" r:id="rId18"/>
    <p:sldId id="267" r:id="rId19"/>
    <p:sldId id="298" r:id="rId20"/>
    <p:sldId id="270" r:id="rId21"/>
    <p:sldId id="271" r:id="rId22"/>
    <p:sldId id="272" r:id="rId23"/>
    <p:sldId id="273" r:id="rId24"/>
    <p:sldId id="274" r:id="rId25"/>
    <p:sldId id="275" r:id="rId26"/>
    <p:sldId id="277" r:id="rId27"/>
    <p:sldId id="285" r:id="rId28"/>
    <p:sldId id="278" r:id="rId29"/>
    <p:sldId id="279" r:id="rId30"/>
    <p:sldId id="280" r:id="rId31"/>
    <p:sldId id="282" r:id="rId32"/>
    <p:sldId id="281" r:id="rId33"/>
    <p:sldId id="284" r:id="rId34"/>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77" autoAdjust="0"/>
  </p:normalViewPr>
  <p:slideViewPr>
    <p:cSldViewPr>
      <p:cViewPr>
        <p:scale>
          <a:sx n="103" d="100"/>
          <a:sy n="103" d="100"/>
        </p:scale>
        <p:origin x="-528" y="6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2194896-1348-499B-B30D-7A772A40F48C}" type="datetimeFigureOut">
              <a:rPr lang="nl-BE" smtClean="0"/>
              <a:t>1/02/2012</a:t>
            </a:fld>
            <a:endParaRPr lang="nl-BE"/>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9922E6-0537-4F8F-88B3-D91B69E340EC}" type="slidenum">
              <a:rPr lang="nl-BE" smtClean="0"/>
              <a:t>‹nr.›</a:t>
            </a:fld>
            <a:endParaRPr lang="nl-BE"/>
          </a:p>
        </p:txBody>
      </p:sp>
    </p:spTree>
    <p:extLst>
      <p:ext uri="{BB962C8B-B14F-4D97-AF65-F5344CB8AC3E}">
        <p14:creationId xmlns:p14="http://schemas.microsoft.com/office/powerpoint/2010/main" val="920715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65458C-C6AF-4115-9D89-A2E93E2D7067}" type="datetimeFigureOut">
              <a:rPr lang="nl-BE" smtClean="0"/>
              <a:t>1/02/2012</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B11A66-ADF9-4016-AC4B-6E690AA82695}" type="slidenum">
              <a:rPr lang="nl-BE" smtClean="0"/>
              <a:t>‹nr.›</a:t>
            </a:fld>
            <a:endParaRPr lang="nl-BE"/>
          </a:p>
        </p:txBody>
      </p:sp>
    </p:spTree>
    <p:extLst>
      <p:ext uri="{BB962C8B-B14F-4D97-AF65-F5344CB8AC3E}">
        <p14:creationId xmlns:p14="http://schemas.microsoft.com/office/powerpoint/2010/main" val="1491531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a:t>
            </a:fld>
            <a:endParaRPr lang="nl-BE"/>
          </a:p>
        </p:txBody>
      </p:sp>
    </p:spTree>
    <p:extLst>
      <p:ext uri="{BB962C8B-B14F-4D97-AF65-F5344CB8AC3E}">
        <p14:creationId xmlns:p14="http://schemas.microsoft.com/office/powerpoint/2010/main" val="410774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a:t>
            </a:fld>
            <a:endParaRPr lang="nl-BE"/>
          </a:p>
        </p:txBody>
      </p:sp>
    </p:spTree>
    <p:extLst>
      <p:ext uri="{BB962C8B-B14F-4D97-AF65-F5344CB8AC3E}">
        <p14:creationId xmlns:p14="http://schemas.microsoft.com/office/powerpoint/2010/main" val="177595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3</a:t>
            </a:fld>
            <a:endParaRPr lang="nl-BE"/>
          </a:p>
        </p:txBody>
      </p:sp>
    </p:spTree>
    <p:extLst>
      <p:ext uri="{BB962C8B-B14F-4D97-AF65-F5344CB8AC3E}">
        <p14:creationId xmlns:p14="http://schemas.microsoft.com/office/powerpoint/2010/main" val="1775951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4</a:t>
            </a:fld>
            <a:endParaRPr lang="nl-BE"/>
          </a:p>
        </p:txBody>
      </p:sp>
    </p:spTree>
    <p:extLst>
      <p:ext uri="{BB962C8B-B14F-4D97-AF65-F5344CB8AC3E}">
        <p14:creationId xmlns:p14="http://schemas.microsoft.com/office/powerpoint/2010/main" val="1775951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5</a:t>
            </a:fld>
            <a:endParaRPr lang="nl-BE"/>
          </a:p>
        </p:txBody>
      </p:sp>
    </p:spTree>
    <p:extLst>
      <p:ext uri="{BB962C8B-B14F-4D97-AF65-F5344CB8AC3E}">
        <p14:creationId xmlns:p14="http://schemas.microsoft.com/office/powerpoint/2010/main" val="1775951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6</a:t>
            </a:fld>
            <a:endParaRPr lang="nl-BE"/>
          </a:p>
        </p:txBody>
      </p:sp>
    </p:spTree>
    <p:extLst>
      <p:ext uri="{BB962C8B-B14F-4D97-AF65-F5344CB8AC3E}">
        <p14:creationId xmlns:p14="http://schemas.microsoft.com/office/powerpoint/2010/main" val="2992753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7</a:t>
            </a:fld>
            <a:endParaRPr lang="nl-BE"/>
          </a:p>
        </p:txBody>
      </p:sp>
    </p:spTree>
    <p:extLst>
      <p:ext uri="{BB962C8B-B14F-4D97-AF65-F5344CB8AC3E}">
        <p14:creationId xmlns:p14="http://schemas.microsoft.com/office/powerpoint/2010/main" val="2519051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8</a:t>
            </a:fld>
            <a:endParaRPr lang="nl-BE"/>
          </a:p>
        </p:txBody>
      </p:sp>
    </p:spTree>
    <p:extLst>
      <p:ext uri="{BB962C8B-B14F-4D97-AF65-F5344CB8AC3E}">
        <p14:creationId xmlns:p14="http://schemas.microsoft.com/office/powerpoint/2010/main" val="821582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9</a:t>
            </a:fld>
            <a:endParaRPr lang="nl-BE"/>
          </a:p>
        </p:txBody>
      </p:sp>
    </p:spTree>
    <p:extLst>
      <p:ext uri="{BB962C8B-B14F-4D97-AF65-F5344CB8AC3E}">
        <p14:creationId xmlns:p14="http://schemas.microsoft.com/office/powerpoint/2010/main" val="1638664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10</a:t>
            </a:fld>
            <a:endParaRPr lang="nl-BE"/>
          </a:p>
        </p:txBody>
      </p:sp>
    </p:spTree>
    <p:extLst>
      <p:ext uri="{BB962C8B-B14F-4D97-AF65-F5344CB8AC3E}">
        <p14:creationId xmlns:p14="http://schemas.microsoft.com/office/powerpoint/2010/main" val="2209966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11</a:t>
            </a:fld>
            <a:endParaRPr lang="nl-BE"/>
          </a:p>
        </p:txBody>
      </p:sp>
    </p:spTree>
    <p:extLst>
      <p:ext uri="{BB962C8B-B14F-4D97-AF65-F5344CB8AC3E}">
        <p14:creationId xmlns:p14="http://schemas.microsoft.com/office/powerpoint/2010/main" val="2209966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12</a:t>
            </a:fld>
            <a:endParaRPr lang="nl-BE"/>
          </a:p>
        </p:txBody>
      </p:sp>
    </p:spTree>
    <p:extLst>
      <p:ext uri="{BB962C8B-B14F-4D97-AF65-F5344CB8AC3E}">
        <p14:creationId xmlns:p14="http://schemas.microsoft.com/office/powerpoint/2010/main" val="2209966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13</a:t>
            </a:fld>
            <a:endParaRPr lang="nl-BE"/>
          </a:p>
        </p:txBody>
      </p:sp>
    </p:spTree>
    <p:extLst>
      <p:ext uri="{BB962C8B-B14F-4D97-AF65-F5344CB8AC3E}">
        <p14:creationId xmlns:p14="http://schemas.microsoft.com/office/powerpoint/2010/main" val="3898852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14</a:t>
            </a:fld>
            <a:endParaRPr lang="nl-BE"/>
          </a:p>
        </p:txBody>
      </p:sp>
    </p:spTree>
    <p:extLst>
      <p:ext uri="{BB962C8B-B14F-4D97-AF65-F5344CB8AC3E}">
        <p14:creationId xmlns:p14="http://schemas.microsoft.com/office/powerpoint/2010/main" val="1164265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15</a:t>
            </a:fld>
            <a:endParaRPr lang="nl-BE"/>
          </a:p>
        </p:txBody>
      </p:sp>
    </p:spTree>
    <p:extLst>
      <p:ext uri="{BB962C8B-B14F-4D97-AF65-F5344CB8AC3E}">
        <p14:creationId xmlns:p14="http://schemas.microsoft.com/office/powerpoint/2010/main" val="1907695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16</a:t>
            </a:fld>
            <a:endParaRPr lang="nl-BE"/>
          </a:p>
        </p:txBody>
      </p:sp>
    </p:spTree>
    <p:extLst>
      <p:ext uri="{BB962C8B-B14F-4D97-AF65-F5344CB8AC3E}">
        <p14:creationId xmlns:p14="http://schemas.microsoft.com/office/powerpoint/2010/main" val="1395658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17</a:t>
            </a:fld>
            <a:endParaRPr lang="nl-BE"/>
          </a:p>
        </p:txBody>
      </p:sp>
    </p:spTree>
    <p:extLst>
      <p:ext uri="{BB962C8B-B14F-4D97-AF65-F5344CB8AC3E}">
        <p14:creationId xmlns:p14="http://schemas.microsoft.com/office/powerpoint/2010/main" val="1395658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18</a:t>
            </a:fld>
            <a:endParaRPr lang="nl-BE"/>
          </a:p>
        </p:txBody>
      </p:sp>
    </p:spTree>
    <p:extLst>
      <p:ext uri="{BB962C8B-B14F-4D97-AF65-F5344CB8AC3E}">
        <p14:creationId xmlns:p14="http://schemas.microsoft.com/office/powerpoint/2010/main" val="2042440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19</a:t>
            </a:fld>
            <a:endParaRPr lang="nl-BE"/>
          </a:p>
        </p:txBody>
      </p:sp>
    </p:spTree>
    <p:extLst>
      <p:ext uri="{BB962C8B-B14F-4D97-AF65-F5344CB8AC3E}">
        <p14:creationId xmlns:p14="http://schemas.microsoft.com/office/powerpoint/2010/main" val="2042440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20</a:t>
            </a:fld>
            <a:endParaRPr lang="nl-BE"/>
          </a:p>
        </p:txBody>
      </p:sp>
    </p:spTree>
    <p:extLst>
      <p:ext uri="{BB962C8B-B14F-4D97-AF65-F5344CB8AC3E}">
        <p14:creationId xmlns:p14="http://schemas.microsoft.com/office/powerpoint/2010/main" val="778451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21</a:t>
            </a:fld>
            <a:endParaRPr lang="nl-BE"/>
          </a:p>
        </p:txBody>
      </p:sp>
    </p:spTree>
    <p:extLst>
      <p:ext uri="{BB962C8B-B14F-4D97-AF65-F5344CB8AC3E}">
        <p14:creationId xmlns:p14="http://schemas.microsoft.com/office/powerpoint/2010/main" val="2792424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22</a:t>
            </a:fld>
            <a:endParaRPr lang="nl-BE"/>
          </a:p>
        </p:txBody>
      </p:sp>
    </p:spTree>
    <p:extLst>
      <p:ext uri="{BB962C8B-B14F-4D97-AF65-F5344CB8AC3E}">
        <p14:creationId xmlns:p14="http://schemas.microsoft.com/office/powerpoint/2010/main" val="3015967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23</a:t>
            </a:fld>
            <a:endParaRPr lang="nl-BE"/>
          </a:p>
        </p:txBody>
      </p:sp>
    </p:spTree>
    <p:extLst>
      <p:ext uri="{BB962C8B-B14F-4D97-AF65-F5344CB8AC3E}">
        <p14:creationId xmlns:p14="http://schemas.microsoft.com/office/powerpoint/2010/main" val="1794704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24</a:t>
            </a:fld>
            <a:endParaRPr lang="nl-BE"/>
          </a:p>
        </p:txBody>
      </p:sp>
    </p:spTree>
    <p:extLst>
      <p:ext uri="{BB962C8B-B14F-4D97-AF65-F5344CB8AC3E}">
        <p14:creationId xmlns:p14="http://schemas.microsoft.com/office/powerpoint/2010/main" val="146904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25</a:t>
            </a:fld>
            <a:endParaRPr lang="nl-BE"/>
          </a:p>
        </p:txBody>
      </p:sp>
    </p:spTree>
    <p:extLst>
      <p:ext uri="{BB962C8B-B14F-4D97-AF65-F5344CB8AC3E}">
        <p14:creationId xmlns:p14="http://schemas.microsoft.com/office/powerpoint/2010/main" val="3423608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26</a:t>
            </a:fld>
            <a:endParaRPr lang="nl-BE"/>
          </a:p>
        </p:txBody>
      </p:sp>
    </p:spTree>
    <p:extLst>
      <p:ext uri="{BB962C8B-B14F-4D97-AF65-F5344CB8AC3E}">
        <p14:creationId xmlns:p14="http://schemas.microsoft.com/office/powerpoint/2010/main" val="682269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27</a:t>
            </a:fld>
            <a:endParaRPr lang="nl-BE"/>
          </a:p>
        </p:txBody>
      </p:sp>
    </p:spTree>
    <p:extLst>
      <p:ext uri="{BB962C8B-B14F-4D97-AF65-F5344CB8AC3E}">
        <p14:creationId xmlns:p14="http://schemas.microsoft.com/office/powerpoint/2010/main" val="1518380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28</a:t>
            </a:fld>
            <a:endParaRPr lang="nl-BE"/>
          </a:p>
        </p:txBody>
      </p:sp>
    </p:spTree>
    <p:extLst>
      <p:ext uri="{BB962C8B-B14F-4D97-AF65-F5344CB8AC3E}">
        <p14:creationId xmlns:p14="http://schemas.microsoft.com/office/powerpoint/2010/main" val="39904457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29</a:t>
            </a:fld>
            <a:endParaRPr lang="nl-BE"/>
          </a:p>
        </p:txBody>
      </p:sp>
    </p:spTree>
    <p:extLst>
      <p:ext uri="{BB962C8B-B14F-4D97-AF65-F5344CB8AC3E}">
        <p14:creationId xmlns:p14="http://schemas.microsoft.com/office/powerpoint/2010/main" val="3227268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30</a:t>
            </a:fld>
            <a:endParaRPr lang="nl-BE"/>
          </a:p>
        </p:txBody>
      </p:sp>
    </p:spTree>
    <p:extLst>
      <p:ext uri="{BB962C8B-B14F-4D97-AF65-F5344CB8AC3E}">
        <p14:creationId xmlns:p14="http://schemas.microsoft.com/office/powerpoint/2010/main" val="15635856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31</a:t>
            </a:fld>
            <a:endParaRPr lang="nl-BE"/>
          </a:p>
        </p:txBody>
      </p:sp>
    </p:spTree>
    <p:extLst>
      <p:ext uri="{BB962C8B-B14F-4D97-AF65-F5344CB8AC3E}">
        <p14:creationId xmlns:p14="http://schemas.microsoft.com/office/powerpoint/2010/main" val="584892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32</a:t>
            </a:fld>
            <a:endParaRPr lang="nl-BE"/>
          </a:p>
        </p:txBody>
      </p:sp>
    </p:spTree>
    <p:extLst>
      <p:ext uri="{BB962C8B-B14F-4D97-AF65-F5344CB8AC3E}">
        <p14:creationId xmlns:p14="http://schemas.microsoft.com/office/powerpoint/2010/main" val="1797825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7FB11A66-ADF9-4016-AC4B-6E690AA82695}" type="slidenum">
              <a:rPr lang="nl-BE" smtClean="0"/>
              <a:t>33</a:t>
            </a:fld>
            <a:endParaRPr lang="nl-BE"/>
          </a:p>
        </p:txBody>
      </p:sp>
    </p:spTree>
    <p:extLst>
      <p:ext uri="{BB962C8B-B14F-4D97-AF65-F5344CB8AC3E}">
        <p14:creationId xmlns:p14="http://schemas.microsoft.com/office/powerpoint/2010/main" val="1745983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B7D8D9B-5F0E-474F-B984-E91EEBCD9A30}" type="datetimeFigureOut">
              <a:rPr lang="nl-BE" smtClean="0"/>
              <a:t>1/02/2012</a:t>
            </a:fld>
            <a:endParaRPr lang="nl-BE"/>
          </a:p>
        </p:txBody>
      </p:sp>
      <p:sp>
        <p:nvSpPr>
          <p:cNvPr id="5" name="Footer Placeholder 4"/>
          <p:cNvSpPr>
            <a:spLocks noGrp="1"/>
          </p:cNvSpPr>
          <p:nvPr>
            <p:ph type="ftr" sz="quarter" idx="11"/>
          </p:nvPr>
        </p:nvSpPr>
        <p:spPr/>
        <p:txBody>
          <a:bodyPr/>
          <a:lstStyle/>
          <a:p>
            <a:endParaRPr lang="nl-BE"/>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8A20A538-91D0-434E-90D3-C12534CB8748}" type="slidenum">
              <a:rPr lang="nl-BE" smtClean="0"/>
              <a:t>‹nr.›</a:t>
            </a:fld>
            <a:endParaRPr lang="nl-BE"/>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nl-NL" smtClean="0"/>
              <a:t>Klik om de stijl te bewerken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Content Placeholder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Date Placeholder 3"/>
          <p:cNvSpPr>
            <a:spLocks noGrp="1"/>
          </p:cNvSpPr>
          <p:nvPr>
            <p:ph type="dt" sz="half" idx="10"/>
          </p:nvPr>
        </p:nvSpPr>
        <p:spPr/>
        <p:txBody>
          <a:bodyPr/>
          <a:lstStyle/>
          <a:p>
            <a:fld id="{EB7D8D9B-5F0E-474F-B984-E91EEBCD9A30}" type="datetimeFigureOut">
              <a:rPr lang="nl-BE" smtClean="0"/>
              <a:t>1/02/2012</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8A20A538-91D0-434E-90D3-C12534CB8748}" type="slidenum">
              <a:rPr lang="nl-BE" smtClean="0"/>
              <a:t>‹nr.›</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B7D8D9B-5F0E-474F-B984-E91EEBCD9A30}" type="datetimeFigureOut">
              <a:rPr lang="nl-BE" smtClean="0"/>
              <a:t>1/02/2012</a:t>
            </a:fld>
            <a:endParaRPr lang="nl-BE"/>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8A20A538-91D0-434E-90D3-C12534CB8748}" type="slidenum">
              <a:rPr lang="nl-BE" smtClean="0"/>
              <a:t>‹nr.›</a:t>
            </a:fld>
            <a:endParaRPr lang="nl-BE"/>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nl-NL" smtClean="0"/>
              <a:t>Klik om de stijl te bewerken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nl-NL" smtClean="0"/>
              <a:t>Klik om de stijl te bewerken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fld id="{EB7D8D9B-5F0E-474F-B984-E91EEBCD9A30}" type="datetimeFigureOut">
              <a:rPr lang="nl-BE" smtClean="0"/>
              <a:t>1/02/2012</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8A20A538-91D0-434E-90D3-C12534CB8748}" type="slidenum">
              <a:rPr lang="nl-BE" smtClean="0"/>
              <a:t>‹nr.›</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nl-NL" smtClean="0"/>
              <a:t>Klik om de stijl te bewerken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fld id="{EB7D8D9B-5F0E-474F-B984-E91EEBCD9A30}" type="datetimeFigureOut">
              <a:rPr lang="nl-BE" smtClean="0"/>
              <a:t>1/02/2012</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8A20A538-91D0-434E-90D3-C12534CB8748}" type="slidenum">
              <a:rPr lang="nl-BE" smtClean="0"/>
              <a:t>‹nr.›</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Date Placeholder 2"/>
          <p:cNvSpPr>
            <a:spLocks noGrp="1"/>
          </p:cNvSpPr>
          <p:nvPr>
            <p:ph type="dt" sz="half" idx="10"/>
          </p:nvPr>
        </p:nvSpPr>
        <p:spPr/>
        <p:txBody>
          <a:bodyPr/>
          <a:lstStyle/>
          <a:p>
            <a:fld id="{EB7D8D9B-5F0E-474F-B984-E91EEBCD9A30}" type="datetimeFigureOut">
              <a:rPr lang="nl-BE" smtClean="0"/>
              <a:t>1/02/2012</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8A20A538-91D0-434E-90D3-C12534CB8748}" type="slidenum">
              <a:rPr lang="nl-BE" smtClean="0"/>
              <a:t>‹nr.›</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EB7D8D9B-5F0E-474F-B984-E91EEBCD9A30}" type="datetimeFigureOut">
              <a:rPr lang="nl-BE" smtClean="0"/>
              <a:t>1/02/2012</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8A20A538-91D0-434E-90D3-C12534CB8748}" type="slidenum">
              <a:rPr lang="nl-BE" smtClean="0"/>
              <a:t>‹nr.›</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fld id="{EB7D8D9B-5F0E-474F-B984-E91EEBCD9A30}" type="datetimeFigureOut">
              <a:rPr lang="nl-BE" smtClean="0"/>
              <a:t>1/02/2012</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8A20A538-91D0-434E-90D3-C12534CB8748}" type="slidenum">
              <a:rPr lang="nl-BE" smtClean="0"/>
              <a:t>‹nr.›</a:t>
            </a:fld>
            <a:endParaRPr lang="nl-BE"/>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nl-NL" smtClean="0"/>
              <a:t>Klik om de stijl te bewerken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en-US" dirty="0"/>
          </a:p>
        </p:txBody>
      </p:sp>
      <p:sp>
        <p:nvSpPr>
          <p:cNvPr id="5" name="Date Placeholder 4"/>
          <p:cNvSpPr>
            <a:spLocks noGrp="1"/>
          </p:cNvSpPr>
          <p:nvPr>
            <p:ph type="dt" sz="half" idx="10"/>
          </p:nvPr>
        </p:nvSpPr>
        <p:spPr/>
        <p:txBody>
          <a:bodyPr/>
          <a:lstStyle/>
          <a:p>
            <a:fld id="{EB7D8D9B-5F0E-474F-B984-E91EEBCD9A30}" type="datetimeFigureOut">
              <a:rPr lang="nl-BE" smtClean="0"/>
              <a:t>1/02/2012</a:t>
            </a:fld>
            <a:endParaRPr lang="nl-BE"/>
          </a:p>
        </p:txBody>
      </p:sp>
      <p:sp>
        <p:nvSpPr>
          <p:cNvPr id="7" name="Slide Number Placeholder 6"/>
          <p:cNvSpPr>
            <a:spLocks noGrp="1"/>
          </p:cNvSpPr>
          <p:nvPr>
            <p:ph type="sldNum" sz="quarter" idx="12"/>
          </p:nvPr>
        </p:nvSpPr>
        <p:spPr/>
        <p:txBody>
          <a:bodyPr/>
          <a:lstStyle/>
          <a:p>
            <a:fld id="{8A20A538-91D0-434E-90D3-C12534CB8748}" type="slidenum">
              <a:rPr lang="nl-BE" smtClean="0"/>
              <a:t>‹nr.›</a:t>
            </a:fld>
            <a:endParaRPr lang="nl-BE"/>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nl-BE"/>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nl-NL" smtClean="0"/>
              <a:t>Klik om de stijl te bewerken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Date Placeholder 3"/>
          <p:cNvSpPr>
            <a:spLocks noGrp="1"/>
          </p:cNvSpPr>
          <p:nvPr>
            <p:ph type="dt" sz="half" idx="10"/>
          </p:nvPr>
        </p:nvSpPr>
        <p:spPr/>
        <p:txBody>
          <a:bodyPr/>
          <a:lstStyle/>
          <a:p>
            <a:fld id="{EB7D8D9B-5F0E-474F-B984-E91EEBCD9A30}" type="datetimeFigureOut">
              <a:rPr lang="nl-BE" smtClean="0"/>
              <a:t>1/02/2012</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8A20A538-91D0-434E-90D3-C12534CB8748}" type="slidenum">
              <a:rPr lang="nl-BE" smtClean="0"/>
              <a:t>‹nr.›</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nl-NL" smtClean="0"/>
              <a:t>Klik om de stijl te bewerken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EB7D8D9B-5F0E-474F-B984-E91EEBCD9A30}" type="datetimeFigureOut">
              <a:rPr lang="nl-BE" smtClean="0"/>
              <a:t>1/02/2012</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8A20A538-91D0-434E-90D3-C12534CB8748}" type="slidenum">
              <a:rPr lang="nl-BE" smtClean="0"/>
              <a:t>‹nr.›</a:t>
            </a:fld>
            <a:endParaRPr lang="nl-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EB7D8D9B-5F0E-474F-B984-E91EEBCD9A30}" type="datetimeFigureOut">
              <a:rPr lang="nl-BE" smtClean="0"/>
              <a:t>1/02/2012</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8A20A538-91D0-434E-90D3-C12534CB8748}" type="slidenum">
              <a:rPr lang="nl-BE" smtClean="0"/>
              <a:t>‹nr.›</a:t>
            </a:fld>
            <a:endParaRPr lang="nl-BE"/>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nl-NL" smtClean="0"/>
              <a:t>Klik om de stijl te bewerken</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ond.vlaanderen.be/wetwijs/thema.asp?id=9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anderstaligenieuwkomers.be/doele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www.kruispuntmi.be/toolbox/thema.aspx?id=624" TargetMode="External"/><Relationship Id="rId3" Type="http://schemas.openxmlformats.org/officeDocument/2006/relationships/image" Target="../media/image2.png"/><Relationship Id="rId7" Type="http://schemas.openxmlformats.org/officeDocument/2006/relationships/hyperlink" Target="http://www.kruispuntmi.be/"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www.cteno.be/" TargetMode="External"/><Relationship Id="rId5" Type="http://schemas.openxmlformats.org/officeDocument/2006/relationships/hyperlink" Target="http://www.anderstaligenieuwkomers.be/" TargetMode="External"/><Relationship Id="rId10" Type="http://schemas.openxmlformats.org/officeDocument/2006/relationships/hyperlink" Target="http://www.meertaligheid.be/" TargetMode="External"/><Relationship Id="rId4" Type="http://schemas.openxmlformats.org/officeDocument/2006/relationships/hyperlink" Target="http://www.ond.vlaanderen.be/wetwijs/thema.asp?id=92" TargetMode="External"/><Relationship Id="rId9" Type="http://schemas.openxmlformats.org/officeDocument/2006/relationships/hyperlink" Target="http://www.steunpuntdiversiteitenleren.b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normAutofit/>
          </a:bodyPr>
          <a:lstStyle/>
          <a:p>
            <a:r>
              <a:rPr lang="nl-BE" dirty="0" smtClean="0"/>
              <a:t>actualisering</a:t>
            </a:r>
            <a:endParaRPr lang="nl-BE" dirty="0"/>
          </a:p>
        </p:txBody>
      </p:sp>
      <p:sp>
        <p:nvSpPr>
          <p:cNvPr id="2" name="Titel 1"/>
          <p:cNvSpPr>
            <a:spLocks noGrp="1"/>
          </p:cNvSpPr>
          <p:nvPr>
            <p:ph type="ctrTitle"/>
          </p:nvPr>
        </p:nvSpPr>
        <p:spPr/>
        <p:txBody>
          <a:bodyPr/>
          <a:lstStyle/>
          <a:p>
            <a:r>
              <a:rPr lang="nl-BE" sz="2800" dirty="0" smtClean="0"/>
              <a:t>onderwijs aan </a:t>
            </a:r>
            <a:br>
              <a:rPr lang="nl-BE" sz="2800" dirty="0" smtClean="0"/>
            </a:br>
            <a:r>
              <a:rPr lang="nl-BE" sz="2800" dirty="0" smtClean="0"/>
              <a:t>anderstalige nieuwkomers</a:t>
            </a:r>
            <a:endParaRPr lang="nl-BE" sz="2800" dirty="0"/>
          </a:p>
        </p:txBody>
      </p:sp>
      <p:sp>
        <p:nvSpPr>
          <p:cNvPr id="4" name="Tekstvak 3"/>
          <p:cNvSpPr txBox="1"/>
          <p:nvPr/>
        </p:nvSpPr>
        <p:spPr>
          <a:xfrm>
            <a:off x="6300192" y="6237312"/>
            <a:ext cx="25202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l-BE" dirty="0" smtClean="0"/>
              <a:t>27 januari 2012</a:t>
            </a:r>
            <a:endParaRPr lang="nl-BE" dirty="0"/>
          </a:p>
        </p:txBody>
      </p:sp>
      <p:sp>
        <p:nvSpPr>
          <p:cNvPr id="5" name="Tekstvak 4"/>
          <p:cNvSpPr txBox="1"/>
          <p:nvPr/>
        </p:nvSpPr>
        <p:spPr>
          <a:xfrm>
            <a:off x="611560" y="6237312"/>
            <a:ext cx="504056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l-BE" dirty="0" smtClean="0"/>
              <a:t>Luc Driesmans en Marleen Van den Mooter</a:t>
            </a:r>
            <a:endParaRPr lang="nl-BE" dirty="0"/>
          </a:p>
        </p:txBody>
      </p:sp>
      <p:pic>
        <p:nvPicPr>
          <p:cNvPr id="6" name="Afbeelding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16632"/>
            <a:ext cx="1392939" cy="1048514"/>
          </a:xfrm>
          <a:prstGeom prst="rect">
            <a:avLst/>
          </a:prstGeom>
        </p:spPr>
      </p:pic>
    </p:spTree>
    <p:extLst>
      <p:ext uri="{BB962C8B-B14F-4D97-AF65-F5344CB8AC3E}">
        <p14:creationId xmlns:p14="http://schemas.microsoft.com/office/powerpoint/2010/main" val="2956716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Inleiding</a:t>
            </a:r>
            <a:endParaRPr lang="nl-BE" dirty="0"/>
          </a:p>
        </p:txBody>
      </p:sp>
      <p:sp>
        <p:nvSpPr>
          <p:cNvPr id="3" name="Tijdelijke aanduiding voor inhoud 2"/>
          <p:cNvSpPr>
            <a:spLocks noGrp="1"/>
          </p:cNvSpPr>
          <p:nvPr>
            <p:ph idx="1"/>
          </p:nvPr>
        </p:nvSpPr>
        <p:spPr>
          <a:xfrm>
            <a:off x="1475656" y="1988840"/>
            <a:ext cx="6120680" cy="3384376"/>
          </a:xfrm>
        </p:spPr>
        <p:txBody>
          <a:bodyPr>
            <a:normAutofit/>
          </a:bodyPr>
          <a:lstStyle/>
          <a:p>
            <a:r>
              <a:rPr lang="nl-BE" sz="2000" dirty="0" smtClean="0">
                <a:latin typeface="Adobe Garamond Pro" pitchFamily="18" charset="0"/>
              </a:rPr>
              <a:t>Vooraf</a:t>
            </a:r>
          </a:p>
          <a:p>
            <a:pPr marL="114300" indent="0">
              <a:buNone/>
            </a:pPr>
            <a:endParaRPr lang="nl-BE" sz="2000" dirty="0" smtClean="0">
              <a:latin typeface="Adobe Garamond Pro" pitchFamily="18" charset="0"/>
            </a:endParaRPr>
          </a:p>
          <a:p>
            <a:r>
              <a:rPr lang="nl-BE" sz="2000" dirty="0" smtClean="0">
                <a:latin typeface="Adobe Garamond Pro" pitchFamily="18" charset="0"/>
              </a:rPr>
              <a:t>Diversiteit in de doelgroep</a:t>
            </a:r>
          </a:p>
          <a:p>
            <a:endParaRPr lang="nl-BE" sz="2000" dirty="0" smtClean="0">
              <a:latin typeface="Adobe Garamond Pro" pitchFamily="18" charset="0"/>
            </a:endParaRPr>
          </a:p>
          <a:p>
            <a:r>
              <a:rPr lang="nl-BE" sz="2000" dirty="0" smtClean="0">
                <a:latin typeface="Adobe Garamond Pro" pitchFamily="18" charset="0"/>
              </a:rPr>
              <a:t>Belang van school voor AN</a:t>
            </a:r>
          </a:p>
          <a:p>
            <a:endParaRPr lang="nl-BE" sz="2000" dirty="0" smtClean="0">
              <a:latin typeface="Adobe Garamond Pro" pitchFamily="18" charset="0"/>
            </a:endParaRPr>
          </a:p>
          <a:p>
            <a:r>
              <a:rPr lang="nl-BE" sz="2000" dirty="0" smtClean="0">
                <a:latin typeface="Adobe Garamond Pro" pitchFamily="18" charset="0"/>
              </a:rPr>
              <a:t>Aandachtspunten regelgeving</a:t>
            </a:r>
          </a:p>
          <a:p>
            <a:endParaRPr lang="nl-BE" sz="2000" dirty="0">
              <a:latin typeface="Adobe Garamond Pro" pitchFamily="18" charset="0"/>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a:prstGeom prst="rect">
            <a:avLst/>
          </a:prstGeom>
        </p:spPr>
      </p:pic>
    </p:spTree>
    <p:extLst>
      <p:ext uri="{BB962C8B-B14F-4D97-AF65-F5344CB8AC3E}">
        <p14:creationId xmlns:p14="http://schemas.microsoft.com/office/powerpoint/2010/main" val="3135836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Diversiteit in doelgroep</a:t>
            </a:r>
            <a:endParaRPr lang="nl-BE" dirty="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a:prstGeom prst="rect">
            <a:avLst/>
          </a:prstGeom>
        </p:spPr>
      </p:pic>
      <p:sp>
        <p:nvSpPr>
          <p:cNvPr id="6" name="Tijdelijke aanduiding voor inhoud 5"/>
          <p:cNvSpPr>
            <a:spLocks noGrp="1"/>
          </p:cNvSpPr>
          <p:nvPr>
            <p:ph idx="1"/>
          </p:nvPr>
        </p:nvSpPr>
        <p:spPr/>
        <p:txBody>
          <a:bodyPr>
            <a:normAutofit/>
          </a:bodyPr>
          <a:lstStyle/>
          <a:p>
            <a:endParaRPr lang="nl-BE" sz="1800" dirty="0" smtClean="0"/>
          </a:p>
          <a:p>
            <a:r>
              <a:rPr lang="nl-BE" sz="1800" dirty="0" smtClean="0">
                <a:solidFill>
                  <a:schemeClr val="tx1"/>
                </a:solidFill>
                <a:latin typeface="Adobe Garamond Pro"/>
              </a:rPr>
              <a:t>Verscheidenheid </a:t>
            </a:r>
            <a:r>
              <a:rPr lang="nl-BE" sz="1800" dirty="0">
                <a:solidFill>
                  <a:schemeClr val="tx1"/>
                </a:solidFill>
                <a:latin typeface="Adobe Garamond Pro"/>
              </a:rPr>
              <a:t>achtergrond bemoeilijkt aanpak</a:t>
            </a:r>
          </a:p>
          <a:p>
            <a:r>
              <a:rPr lang="nl-BE" sz="1800" dirty="0">
                <a:solidFill>
                  <a:schemeClr val="tx1"/>
                </a:solidFill>
                <a:latin typeface="Adobe Garamond Pro"/>
              </a:rPr>
              <a:t>Centrale regelgeving </a:t>
            </a:r>
            <a:r>
              <a:rPr lang="nl-BE" sz="1800" dirty="0" smtClean="0">
                <a:solidFill>
                  <a:schemeClr val="tx1"/>
                </a:solidFill>
                <a:latin typeface="Adobe Garamond Pro"/>
                <a:sym typeface="Wingdings" pitchFamily="2" charset="2"/>
              </a:rPr>
              <a:t> </a:t>
            </a:r>
            <a:r>
              <a:rPr lang="nl-BE" sz="1800" dirty="0" smtClean="0">
                <a:solidFill>
                  <a:schemeClr val="tx1"/>
                </a:solidFill>
                <a:latin typeface="Adobe Garamond Pro"/>
              </a:rPr>
              <a:t>regionale </a:t>
            </a:r>
            <a:r>
              <a:rPr lang="nl-BE" sz="1800" dirty="0">
                <a:solidFill>
                  <a:schemeClr val="tx1"/>
                </a:solidFill>
                <a:latin typeface="Adobe Garamond Pro"/>
              </a:rPr>
              <a:t>verschillen</a:t>
            </a:r>
          </a:p>
          <a:p>
            <a:r>
              <a:rPr lang="nl-BE" sz="1800" dirty="0">
                <a:solidFill>
                  <a:schemeClr val="tx1"/>
                </a:solidFill>
                <a:latin typeface="Adobe Garamond Pro"/>
              </a:rPr>
              <a:t>Onrealistische verwachtingen externen </a:t>
            </a:r>
            <a:r>
              <a:rPr lang="nl-BE" sz="1800" dirty="0" err="1">
                <a:solidFill>
                  <a:schemeClr val="tx1"/>
                </a:solidFill>
                <a:latin typeface="Adobe Garamond Pro"/>
              </a:rPr>
              <a:t>tav</a:t>
            </a:r>
            <a:r>
              <a:rPr lang="nl-BE" sz="1800" dirty="0">
                <a:solidFill>
                  <a:schemeClr val="tx1"/>
                </a:solidFill>
                <a:latin typeface="Adobe Garamond Pro"/>
              </a:rPr>
              <a:t> </a:t>
            </a:r>
            <a:r>
              <a:rPr lang="nl-BE" sz="1800" dirty="0" err="1">
                <a:solidFill>
                  <a:schemeClr val="tx1"/>
                </a:solidFill>
                <a:latin typeface="Adobe Garamond Pro"/>
              </a:rPr>
              <a:t>ond</a:t>
            </a:r>
            <a:endParaRPr lang="nl-BE" sz="1800" dirty="0">
              <a:solidFill>
                <a:schemeClr val="tx1"/>
              </a:solidFill>
              <a:latin typeface="Adobe Garamond Pro"/>
            </a:endParaRPr>
          </a:p>
          <a:p>
            <a:r>
              <a:rPr lang="nl-BE" sz="1800" dirty="0">
                <a:solidFill>
                  <a:schemeClr val="tx1"/>
                </a:solidFill>
                <a:latin typeface="Adobe Garamond Pro"/>
              </a:rPr>
              <a:t>Lange termijn aanpak noodzakelijk</a:t>
            </a:r>
          </a:p>
          <a:p>
            <a:r>
              <a:rPr lang="nl-BE" sz="1800" dirty="0">
                <a:solidFill>
                  <a:schemeClr val="tx1"/>
                </a:solidFill>
                <a:latin typeface="Adobe Garamond Pro"/>
              </a:rPr>
              <a:t>Gewone kinderen in buitengewone omstandigheden</a:t>
            </a:r>
          </a:p>
          <a:p>
            <a:r>
              <a:rPr lang="nl-BE" sz="1800" dirty="0">
                <a:solidFill>
                  <a:schemeClr val="tx1"/>
                </a:solidFill>
                <a:latin typeface="Adobe Garamond Pro"/>
              </a:rPr>
              <a:t>Thuishorend in gewone leeromgevingen </a:t>
            </a:r>
          </a:p>
          <a:p>
            <a:r>
              <a:rPr lang="nl-BE" sz="1800" dirty="0">
                <a:solidFill>
                  <a:schemeClr val="tx1"/>
                </a:solidFill>
                <a:latin typeface="Adobe Garamond Pro"/>
              </a:rPr>
              <a:t>Geen OKAN uren in buitengewoon onderwijs</a:t>
            </a:r>
          </a:p>
        </p:txBody>
      </p:sp>
    </p:spTree>
    <p:extLst>
      <p:ext uri="{BB962C8B-B14F-4D97-AF65-F5344CB8AC3E}">
        <p14:creationId xmlns:p14="http://schemas.microsoft.com/office/powerpoint/2010/main" val="3827622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Belang van school</a:t>
            </a:r>
            <a:endParaRPr lang="nl-BE" dirty="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a:prstGeom prst="rect">
            <a:avLst/>
          </a:prstGeom>
        </p:spPr>
      </p:pic>
      <p:sp>
        <p:nvSpPr>
          <p:cNvPr id="6" name="Tijdelijke aanduiding voor inhoud 5"/>
          <p:cNvSpPr>
            <a:spLocks noGrp="1"/>
          </p:cNvSpPr>
          <p:nvPr>
            <p:ph idx="1"/>
          </p:nvPr>
        </p:nvSpPr>
        <p:spPr/>
        <p:txBody>
          <a:bodyPr>
            <a:normAutofit/>
          </a:bodyPr>
          <a:lstStyle/>
          <a:p>
            <a:endParaRPr lang="nl-BE" sz="1800" dirty="0" smtClean="0"/>
          </a:p>
          <a:p>
            <a:r>
              <a:rPr lang="nl-BE" sz="1800" dirty="0" smtClean="0">
                <a:solidFill>
                  <a:schemeClr val="tx1"/>
                </a:solidFill>
                <a:latin typeface="Adobe Garamond Pro"/>
              </a:rPr>
              <a:t>Gewone </a:t>
            </a:r>
            <a:r>
              <a:rPr lang="nl-BE" sz="1800" dirty="0">
                <a:solidFill>
                  <a:schemeClr val="tx1"/>
                </a:solidFill>
                <a:latin typeface="Adobe Garamond Pro"/>
              </a:rPr>
              <a:t>omgeving, structuur en geordend</a:t>
            </a:r>
          </a:p>
          <a:p>
            <a:r>
              <a:rPr lang="nl-BE" sz="1800" dirty="0">
                <a:solidFill>
                  <a:schemeClr val="tx1"/>
                </a:solidFill>
                <a:latin typeface="Adobe Garamond Pro"/>
              </a:rPr>
              <a:t>Kind en jongere kunnen zijn</a:t>
            </a:r>
          </a:p>
          <a:p>
            <a:r>
              <a:rPr lang="nl-BE" sz="1800" dirty="0">
                <a:solidFill>
                  <a:schemeClr val="tx1"/>
                </a:solidFill>
                <a:latin typeface="Adobe Garamond Pro"/>
              </a:rPr>
              <a:t>Veiligheid en rust ervaren</a:t>
            </a:r>
          </a:p>
          <a:p>
            <a:r>
              <a:rPr lang="nl-BE" sz="1800" dirty="0">
                <a:solidFill>
                  <a:schemeClr val="tx1"/>
                </a:solidFill>
                <a:latin typeface="Adobe Garamond Pro"/>
              </a:rPr>
              <a:t>Omgang leeftijdsgenoten</a:t>
            </a:r>
          </a:p>
          <a:p>
            <a:r>
              <a:rPr lang="nl-BE" sz="1800" dirty="0">
                <a:solidFill>
                  <a:schemeClr val="tx1"/>
                </a:solidFill>
                <a:latin typeface="Adobe Garamond Pro"/>
              </a:rPr>
              <a:t>Inzicht in omgangsvormen, waarden, normen</a:t>
            </a:r>
          </a:p>
          <a:p>
            <a:r>
              <a:rPr lang="nl-BE" sz="1800" dirty="0">
                <a:solidFill>
                  <a:schemeClr val="tx1"/>
                </a:solidFill>
                <a:latin typeface="Adobe Garamond Pro"/>
              </a:rPr>
              <a:t>Nederlands leren</a:t>
            </a:r>
          </a:p>
          <a:p>
            <a:r>
              <a:rPr lang="nl-BE" sz="1800" dirty="0">
                <a:solidFill>
                  <a:schemeClr val="tx1"/>
                </a:solidFill>
                <a:latin typeface="Adobe Garamond Pro"/>
              </a:rPr>
              <a:t>Houvast krijgen </a:t>
            </a:r>
          </a:p>
          <a:p>
            <a:r>
              <a:rPr lang="nl-BE" sz="1800" dirty="0">
                <a:solidFill>
                  <a:schemeClr val="tx1"/>
                </a:solidFill>
                <a:latin typeface="Adobe Garamond Pro"/>
              </a:rPr>
              <a:t>Vaardigheden en kennis opbouwen om toekomst te bepalen</a:t>
            </a:r>
          </a:p>
          <a:p>
            <a:r>
              <a:rPr lang="nl-BE" sz="1800" dirty="0">
                <a:solidFill>
                  <a:schemeClr val="tx1"/>
                </a:solidFill>
                <a:latin typeface="Adobe Garamond Pro"/>
              </a:rPr>
              <a:t>Ervaren dat anderen interesse betonen en mee zorg dragen</a:t>
            </a:r>
          </a:p>
          <a:p>
            <a:endParaRPr lang="nl-BE" sz="1800" dirty="0" smtClean="0"/>
          </a:p>
        </p:txBody>
      </p:sp>
    </p:spTree>
    <p:extLst>
      <p:ext uri="{BB962C8B-B14F-4D97-AF65-F5344CB8AC3E}">
        <p14:creationId xmlns:p14="http://schemas.microsoft.com/office/powerpoint/2010/main" val="2157400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Aandachtspunten regelgeving</a:t>
            </a:r>
            <a:endParaRPr lang="nl-BE" dirty="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a:prstGeom prst="rect">
            <a:avLst/>
          </a:prstGeom>
        </p:spPr>
      </p:pic>
      <p:sp>
        <p:nvSpPr>
          <p:cNvPr id="6" name="Tijdelijke aanduiding voor inhoud 5"/>
          <p:cNvSpPr>
            <a:spLocks noGrp="1"/>
          </p:cNvSpPr>
          <p:nvPr>
            <p:ph idx="1"/>
          </p:nvPr>
        </p:nvSpPr>
        <p:spPr/>
        <p:txBody>
          <a:bodyPr>
            <a:normAutofit/>
          </a:bodyPr>
          <a:lstStyle/>
          <a:p>
            <a:endParaRPr lang="nl-BE" sz="1800" dirty="0" smtClean="0"/>
          </a:p>
          <a:p>
            <a:endParaRPr lang="nl-BE" sz="1800" dirty="0" smtClean="0"/>
          </a:p>
          <a:p>
            <a:r>
              <a:rPr lang="nl-BE" sz="1800" dirty="0" smtClean="0">
                <a:solidFill>
                  <a:schemeClr val="tx1"/>
                </a:solidFill>
                <a:latin typeface="Adobe Garamond Pro"/>
              </a:rPr>
              <a:t>Steeds </a:t>
            </a:r>
            <a:r>
              <a:rPr lang="nl-BE" sz="1800" dirty="0">
                <a:solidFill>
                  <a:schemeClr val="tx1"/>
                </a:solidFill>
                <a:latin typeface="Adobe Garamond Pro"/>
              </a:rPr>
              <a:t>teruggrijpen naar omzendbrieven</a:t>
            </a:r>
          </a:p>
          <a:p>
            <a:r>
              <a:rPr lang="nl-BE" sz="1800" dirty="0">
                <a:solidFill>
                  <a:schemeClr val="tx1"/>
                </a:solidFill>
                <a:latin typeface="Adobe Garamond Pro"/>
              </a:rPr>
              <a:t>Brochures moeilijk actueel te </a:t>
            </a:r>
            <a:r>
              <a:rPr lang="nl-BE" sz="1800" dirty="0" smtClean="0">
                <a:solidFill>
                  <a:schemeClr val="tx1"/>
                </a:solidFill>
                <a:latin typeface="Adobe Garamond Pro"/>
              </a:rPr>
              <a:t>houden, </a:t>
            </a:r>
            <a:r>
              <a:rPr lang="nl-BE" sz="1800" dirty="0">
                <a:solidFill>
                  <a:schemeClr val="tx1"/>
                </a:solidFill>
                <a:latin typeface="Adobe Garamond Pro"/>
              </a:rPr>
              <a:t>regelgeving wijzigt snel</a:t>
            </a:r>
          </a:p>
          <a:p>
            <a:r>
              <a:rPr lang="nl-BE" sz="1800" dirty="0">
                <a:solidFill>
                  <a:schemeClr val="tx1"/>
                </a:solidFill>
                <a:latin typeface="Adobe Garamond Pro"/>
              </a:rPr>
              <a:t>Regelgeving onvoldoende gekend =&gt; missen van kansen (onthaaluren</a:t>
            </a:r>
            <a:r>
              <a:rPr lang="nl-BE" sz="1800" dirty="0" smtClean="0">
                <a:solidFill>
                  <a:schemeClr val="tx1"/>
                </a:solidFill>
                <a:latin typeface="Adobe Garamond Pro"/>
              </a:rPr>
              <a:t>)</a:t>
            </a:r>
          </a:p>
          <a:p>
            <a:endParaRPr lang="nl-BE" sz="1800" dirty="0" smtClean="0">
              <a:solidFill>
                <a:schemeClr val="tx1"/>
              </a:solidFill>
              <a:latin typeface="Adobe Garamond Pro"/>
            </a:endParaRPr>
          </a:p>
          <a:p>
            <a:endParaRPr lang="nl-BE" sz="1800" dirty="0">
              <a:solidFill>
                <a:schemeClr val="tx1"/>
              </a:solidFill>
              <a:latin typeface="Adobe Garamond Pro"/>
            </a:endParaRPr>
          </a:p>
          <a:p>
            <a:r>
              <a:rPr lang="nl-BE" sz="1800" dirty="0">
                <a:solidFill>
                  <a:schemeClr val="tx1"/>
                </a:solidFill>
                <a:latin typeface="Adobe Garamond Pro"/>
              </a:rPr>
              <a:t>CLB: geen parate kennis wel aandacht geven aan, mogelijkheden signaleren in scholen  en weg vinden naar info</a:t>
            </a:r>
          </a:p>
        </p:txBody>
      </p:sp>
    </p:spTree>
    <p:extLst>
      <p:ext uri="{BB962C8B-B14F-4D97-AF65-F5344CB8AC3E}">
        <p14:creationId xmlns:p14="http://schemas.microsoft.com/office/powerpoint/2010/main" val="611948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13" name="Tekstvak 12"/>
          <p:cNvSpPr txBox="1"/>
          <p:nvPr/>
        </p:nvSpPr>
        <p:spPr>
          <a:xfrm>
            <a:off x="683568" y="2132856"/>
            <a:ext cx="7992888" cy="1397306"/>
          </a:xfrm>
          <a:prstGeom prst="rect">
            <a:avLst/>
          </a:prstGeom>
          <a:noFill/>
        </p:spPr>
        <p:txBody>
          <a:bodyPr wrap="square" rtlCol="0">
            <a:spAutoFit/>
          </a:bodyPr>
          <a:lstStyle/>
          <a:p>
            <a:r>
              <a:rPr lang="nl-BE" sz="2000" b="1" i="1" dirty="0" smtClean="0">
                <a:latin typeface="Adobe Garamond Pro" pitchFamily="18" charset="0"/>
              </a:rPr>
              <a:t>Onthaalonderwijs in het basisonderwijs</a:t>
            </a:r>
          </a:p>
          <a:p>
            <a:pPr marL="1165225" indent="-228600">
              <a:spcBef>
                <a:spcPct val="20000"/>
              </a:spcBef>
              <a:buClr>
                <a:schemeClr val="accent1"/>
              </a:buClr>
              <a:buFont typeface="Arial" pitchFamily="34" charset="0"/>
              <a:buChar char="•"/>
            </a:pPr>
            <a:r>
              <a:rPr lang="nl-BE" dirty="0">
                <a:latin typeface="Adobe Garamond Pro"/>
              </a:rPr>
              <a:t>Onthaaljaar</a:t>
            </a:r>
          </a:p>
          <a:p>
            <a:pPr marL="1165225" indent="-228600">
              <a:spcBef>
                <a:spcPct val="20000"/>
              </a:spcBef>
              <a:buClr>
                <a:schemeClr val="accent1"/>
              </a:buClr>
              <a:buFont typeface="Arial" pitchFamily="34" charset="0"/>
              <a:buChar char="•"/>
            </a:pPr>
            <a:r>
              <a:rPr lang="nl-BE" dirty="0">
                <a:latin typeface="Adobe Garamond Pro"/>
              </a:rPr>
              <a:t>Vervolgjaar </a:t>
            </a:r>
          </a:p>
          <a:p>
            <a:pPr marL="1165225" indent="-228600">
              <a:spcBef>
                <a:spcPct val="20000"/>
              </a:spcBef>
              <a:buClr>
                <a:schemeClr val="accent1"/>
              </a:buClr>
              <a:buFont typeface="Arial" pitchFamily="34" charset="0"/>
              <a:buChar char="•"/>
            </a:pPr>
            <a:r>
              <a:rPr lang="nl-BE" dirty="0">
                <a:latin typeface="Adobe Garamond Pro"/>
              </a:rPr>
              <a:t>asielcentra</a:t>
            </a:r>
            <a:endParaRPr lang="nl-BE" dirty="0">
              <a:latin typeface="Adobe Garamond Pro"/>
            </a:endParaRPr>
          </a:p>
        </p:txBody>
      </p:sp>
      <p:sp>
        <p:nvSpPr>
          <p:cNvPr id="14" name="Tekstvak 13"/>
          <p:cNvSpPr txBox="1"/>
          <p:nvPr/>
        </p:nvSpPr>
        <p:spPr>
          <a:xfrm>
            <a:off x="683568" y="3771890"/>
            <a:ext cx="7992888" cy="1618905"/>
          </a:xfrm>
          <a:prstGeom prst="rect">
            <a:avLst/>
          </a:prstGeom>
          <a:noFill/>
        </p:spPr>
        <p:txBody>
          <a:bodyPr wrap="square" rtlCol="0">
            <a:spAutoFit/>
          </a:bodyPr>
          <a:lstStyle/>
          <a:p>
            <a:r>
              <a:rPr lang="nl-BE" sz="2000" b="1" i="1" dirty="0" smtClean="0">
                <a:latin typeface="Adobe Garamond Pro" pitchFamily="18" charset="0"/>
              </a:rPr>
              <a:t>Doelstelling</a:t>
            </a:r>
            <a:endParaRPr lang="nl-BE" b="1" i="1" dirty="0" smtClean="0">
              <a:latin typeface="Adobe Garamond Pro" pitchFamily="18" charset="0"/>
            </a:endParaRPr>
          </a:p>
          <a:p>
            <a:pPr marL="536575" indent="-228600">
              <a:spcBef>
                <a:spcPct val="20000"/>
              </a:spcBef>
              <a:buClr>
                <a:schemeClr val="accent1"/>
              </a:buClr>
              <a:buFont typeface="Arial" pitchFamily="34" charset="0"/>
              <a:buChar char="•"/>
            </a:pPr>
            <a:r>
              <a:rPr lang="nl-BE" dirty="0">
                <a:latin typeface="Adobe Garamond Pro"/>
              </a:rPr>
              <a:t>Instroom voorbereiden en doorstroming bevorderen in de reguliere klaspraktijk = taalvaardigheid Nederlands</a:t>
            </a:r>
          </a:p>
          <a:p>
            <a:pPr marL="536575" indent="-228600">
              <a:spcBef>
                <a:spcPct val="20000"/>
              </a:spcBef>
              <a:buClr>
                <a:schemeClr val="accent1"/>
              </a:buClr>
              <a:buFont typeface="Arial" pitchFamily="34" charset="0"/>
              <a:buChar char="•"/>
            </a:pPr>
            <a:r>
              <a:rPr lang="nl-BE" dirty="0">
                <a:latin typeface="Adobe Garamond Pro"/>
              </a:rPr>
              <a:t>Sociale integratie in het schoolleven bevorderen = omgaan met sociale en culturele verscheidenheid in de relatie met klasleerkracht én leeftijdsgenoten</a:t>
            </a:r>
            <a:endParaRPr lang="nl-BE" dirty="0">
              <a:latin typeface="Adobe Garamond Pro"/>
            </a:endParaRPr>
          </a:p>
        </p:txBody>
      </p:sp>
    </p:spTree>
    <p:extLst>
      <p:ext uri="{BB962C8B-B14F-4D97-AF65-F5344CB8AC3E}">
        <p14:creationId xmlns:p14="http://schemas.microsoft.com/office/powerpoint/2010/main" val="399993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chemeClr val="bg1">
                    <a:lumMod val="50000"/>
                  </a:schemeClr>
                </a:solidFill>
              </a:rPr>
              <a:t>Basisonderwijs</a:t>
            </a:r>
            <a:endParaRPr lang="nl-BE" dirty="0">
              <a:solidFill>
                <a:schemeClr val="bg1">
                  <a:lumMod val="50000"/>
                </a:schemeClr>
              </a:solidFill>
            </a:endParaRPr>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6" name="Tekstvak 5"/>
          <p:cNvSpPr txBox="1"/>
          <p:nvPr/>
        </p:nvSpPr>
        <p:spPr>
          <a:xfrm>
            <a:off x="683568" y="1916832"/>
            <a:ext cx="8064896" cy="4161139"/>
          </a:xfrm>
          <a:prstGeom prst="rect">
            <a:avLst/>
          </a:prstGeom>
          <a:noFill/>
        </p:spPr>
        <p:txBody>
          <a:bodyPr wrap="square" rtlCol="0">
            <a:spAutoFit/>
          </a:bodyPr>
          <a:lstStyle/>
          <a:p>
            <a:r>
              <a:rPr lang="nl-BE" sz="1600" b="1" dirty="0" smtClean="0">
                <a:latin typeface="Adobe Garamond Pro" pitchFamily="18" charset="0"/>
              </a:rPr>
              <a:t>Omzendbrief </a:t>
            </a:r>
            <a:r>
              <a:rPr lang="nl-BE" sz="1600" b="1" dirty="0" err="1" smtClean="0">
                <a:latin typeface="Adobe Garamond Pro" pitchFamily="18" charset="0"/>
              </a:rPr>
              <a:t>BaO</a:t>
            </a:r>
            <a:r>
              <a:rPr lang="nl-BE" sz="1600" b="1" dirty="0" smtClean="0">
                <a:latin typeface="Adobe Garamond Pro" pitchFamily="18" charset="0"/>
              </a:rPr>
              <a:t>/2006/03 – publicatiedatum 30/06/2006 – laatste wijziging 21/09/2011</a:t>
            </a:r>
          </a:p>
          <a:p>
            <a:endParaRPr lang="nl-BE" dirty="0"/>
          </a:p>
          <a:p>
            <a:pPr marL="536575" indent="-228600">
              <a:spcBef>
                <a:spcPct val="20000"/>
              </a:spcBef>
              <a:buClr>
                <a:schemeClr val="accent1"/>
              </a:buClr>
              <a:buFont typeface="Arial" pitchFamily="34" charset="0"/>
              <a:buChar char="•"/>
            </a:pPr>
            <a:r>
              <a:rPr lang="nl-BE" dirty="0">
                <a:latin typeface="Adobe Garamond Pro"/>
              </a:rPr>
              <a:t>Onthaalonderwijs in het basisonderwijs</a:t>
            </a:r>
          </a:p>
          <a:p>
            <a:pPr marL="536575" indent="-228600">
              <a:spcBef>
                <a:spcPct val="20000"/>
              </a:spcBef>
              <a:buClr>
                <a:schemeClr val="accent1"/>
              </a:buClr>
              <a:buFont typeface="Arial" pitchFamily="34" charset="0"/>
              <a:buChar char="•"/>
            </a:pPr>
            <a:r>
              <a:rPr lang="nl-BE" dirty="0">
                <a:latin typeface="Adobe Garamond Pro"/>
              </a:rPr>
              <a:t>Doelstelling</a:t>
            </a:r>
          </a:p>
          <a:p>
            <a:pPr marL="536575" indent="-228600">
              <a:spcBef>
                <a:spcPct val="20000"/>
              </a:spcBef>
              <a:buClr>
                <a:schemeClr val="accent1"/>
              </a:buClr>
              <a:buFont typeface="Arial" pitchFamily="34" charset="0"/>
              <a:buChar char="•"/>
            </a:pPr>
            <a:r>
              <a:rPr lang="nl-BE" dirty="0">
                <a:latin typeface="Adobe Garamond Pro"/>
              </a:rPr>
              <a:t>Definitie </a:t>
            </a:r>
            <a:r>
              <a:rPr lang="nl-BE" dirty="0">
                <a:latin typeface="Adobe Garamond Pro"/>
              </a:rPr>
              <a:t>“</a:t>
            </a:r>
            <a:r>
              <a:rPr lang="nl-BE" dirty="0">
                <a:latin typeface="Adobe Garamond Pro"/>
              </a:rPr>
              <a:t>anderstalige nieuwkomers” </a:t>
            </a:r>
            <a:endParaRPr lang="nl-BE" dirty="0">
              <a:latin typeface="Adobe Garamond Pro"/>
            </a:endParaRPr>
          </a:p>
          <a:p>
            <a:pPr marL="536575" indent="-228600">
              <a:spcBef>
                <a:spcPct val="20000"/>
              </a:spcBef>
              <a:buClr>
                <a:schemeClr val="accent1"/>
              </a:buClr>
              <a:buFont typeface="Arial" pitchFamily="34" charset="0"/>
              <a:buChar char="•"/>
            </a:pPr>
            <a:r>
              <a:rPr lang="nl-BE" dirty="0">
                <a:latin typeface="Adobe Garamond Pro"/>
              </a:rPr>
              <a:t>G</a:t>
            </a:r>
            <a:r>
              <a:rPr lang="nl-BE" dirty="0">
                <a:latin typeface="Adobe Garamond Pro"/>
              </a:rPr>
              <a:t>ewezen </a:t>
            </a:r>
            <a:r>
              <a:rPr lang="nl-BE" dirty="0">
                <a:latin typeface="Adobe Garamond Pro"/>
              </a:rPr>
              <a:t>“anderstalige </a:t>
            </a:r>
            <a:r>
              <a:rPr lang="nl-BE" dirty="0">
                <a:latin typeface="Adobe Garamond Pro"/>
              </a:rPr>
              <a:t>nieuwkomers”</a:t>
            </a:r>
            <a:endParaRPr lang="nl-BE" dirty="0">
              <a:latin typeface="Adobe Garamond Pro"/>
            </a:endParaRPr>
          </a:p>
          <a:p>
            <a:pPr marL="536575" indent="-228600">
              <a:spcBef>
                <a:spcPct val="20000"/>
              </a:spcBef>
              <a:buClr>
                <a:schemeClr val="accent1"/>
              </a:buClr>
              <a:buFont typeface="Arial" pitchFamily="34" charset="0"/>
              <a:buChar char="•"/>
            </a:pPr>
            <a:r>
              <a:rPr lang="nl-BE" dirty="0">
                <a:latin typeface="Adobe Garamond Pro"/>
              </a:rPr>
              <a:t>Organisatie van het onthaaljaar</a:t>
            </a:r>
          </a:p>
          <a:p>
            <a:pPr marL="536575" indent="-228600">
              <a:spcBef>
                <a:spcPct val="20000"/>
              </a:spcBef>
              <a:buClr>
                <a:schemeClr val="accent1"/>
              </a:buClr>
              <a:buFont typeface="Arial" pitchFamily="34" charset="0"/>
              <a:buChar char="•"/>
            </a:pPr>
            <a:r>
              <a:rPr lang="nl-BE" dirty="0">
                <a:latin typeface="Adobe Garamond Pro"/>
              </a:rPr>
              <a:t>financiering</a:t>
            </a:r>
            <a:endParaRPr lang="nl-BE" dirty="0">
              <a:latin typeface="Adobe Garamond Pro"/>
            </a:endParaRPr>
          </a:p>
          <a:p>
            <a:pPr marL="536575" indent="-228600">
              <a:spcBef>
                <a:spcPct val="20000"/>
              </a:spcBef>
              <a:buClr>
                <a:schemeClr val="accent1"/>
              </a:buClr>
              <a:buFont typeface="Arial" pitchFamily="34" charset="0"/>
              <a:buChar char="•"/>
            </a:pPr>
            <a:r>
              <a:rPr lang="nl-BE" dirty="0">
                <a:latin typeface="Adobe Garamond Pro"/>
              </a:rPr>
              <a:t>Begeleidende diensten</a:t>
            </a:r>
          </a:p>
          <a:p>
            <a:pPr marL="536575" indent="-228600">
              <a:spcBef>
                <a:spcPct val="20000"/>
              </a:spcBef>
              <a:buClr>
                <a:schemeClr val="accent1"/>
              </a:buClr>
              <a:buFont typeface="Arial" pitchFamily="34" charset="0"/>
              <a:buChar char="•"/>
            </a:pPr>
            <a:endParaRPr lang="nl-BE" dirty="0">
              <a:latin typeface="Adobe Garamond Pro"/>
            </a:endParaRPr>
          </a:p>
          <a:p>
            <a:pPr marL="536575" indent="-228600">
              <a:spcBef>
                <a:spcPct val="20000"/>
              </a:spcBef>
              <a:buClr>
                <a:schemeClr val="accent1"/>
              </a:buClr>
              <a:buFont typeface="Arial" pitchFamily="34" charset="0"/>
              <a:buChar char="•"/>
            </a:pPr>
            <a:r>
              <a:rPr lang="nl-BE" dirty="0">
                <a:latin typeface="Adobe Garamond Pro"/>
              </a:rPr>
              <a:t>Meest recente regelgeving via </a:t>
            </a:r>
            <a:r>
              <a:rPr lang="nl-BE" dirty="0">
                <a:latin typeface="Adobe Garamond Pro"/>
                <a:hlinkClick r:id="rId4"/>
              </a:rPr>
              <a:t>http://www.ond.vlaanderen.be/wetwijs/thema.asp?id=92</a:t>
            </a:r>
            <a:r>
              <a:rPr lang="nl-BE" dirty="0">
                <a:latin typeface="Adobe Garamond Pro"/>
              </a:rPr>
              <a:t> </a:t>
            </a:r>
            <a:endParaRPr lang="nl-BE" dirty="0">
              <a:latin typeface="Adobe Garamond Pro"/>
            </a:endParaRPr>
          </a:p>
          <a:p>
            <a:endParaRPr lang="nl-BE" dirty="0"/>
          </a:p>
        </p:txBody>
      </p:sp>
    </p:spTree>
    <p:extLst>
      <p:ext uri="{BB962C8B-B14F-4D97-AF65-F5344CB8AC3E}">
        <p14:creationId xmlns:p14="http://schemas.microsoft.com/office/powerpoint/2010/main" val="42130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3" name="Tekstvak 2"/>
          <p:cNvSpPr txBox="1"/>
          <p:nvPr/>
        </p:nvSpPr>
        <p:spPr>
          <a:xfrm>
            <a:off x="683568" y="2060848"/>
            <a:ext cx="7992888" cy="4001095"/>
          </a:xfrm>
          <a:prstGeom prst="rect">
            <a:avLst/>
          </a:prstGeom>
          <a:noFill/>
        </p:spPr>
        <p:txBody>
          <a:bodyPr wrap="square" rtlCol="0">
            <a:spAutoFit/>
          </a:bodyPr>
          <a:lstStyle/>
          <a:p>
            <a:r>
              <a:rPr lang="nl-BE" sz="2000" b="1" i="1" dirty="0" smtClean="0">
                <a:latin typeface="Adobe Garamond Pro" pitchFamily="18" charset="0"/>
              </a:rPr>
              <a:t>Definitie “anderstalige nieuwkomers”</a:t>
            </a:r>
          </a:p>
          <a:p>
            <a:endParaRPr lang="nl-BE" b="1" dirty="0" smtClean="0">
              <a:latin typeface="Adobe Garamond Pro" pitchFamily="18" charset="0"/>
            </a:endParaRPr>
          </a:p>
          <a:p>
            <a:pPr marL="361950" indent="-228600">
              <a:spcBef>
                <a:spcPct val="20000"/>
              </a:spcBef>
              <a:buClr>
                <a:schemeClr val="accent1"/>
              </a:buClr>
              <a:buFont typeface="Arial" pitchFamily="34" charset="0"/>
              <a:buChar char="•"/>
            </a:pPr>
            <a:r>
              <a:rPr lang="nl-BE" dirty="0">
                <a:latin typeface="Adobe Garamond Pro"/>
              </a:rPr>
              <a:t>5 jaar of ouder (of 5 jaar worden ten laatste op 31 december van het lopende schooljaar</a:t>
            </a:r>
          </a:p>
          <a:p>
            <a:pPr marL="361950" indent="-228600">
              <a:spcBef>
                <a:spcPct val="20000"/>
              </a:spcBef>
              <a:buClr>
                <a:schemeClr val="accent1"/>
              </a:buClr>
              <a:buFont typeface="Arial" pitchFamily="34" charset="0"/>
              <a:buChar char="•"/>
            </a:pPr>
            <a:r>
              <a:rPr lang="nl-BE" dirty="0">
                <a:latin typeface="Adobe Garamond Pro"/>
              </a:rPr>
              <a:t>Niet het Nederlands als thuistaal of moedertaal hebben (op eer van ouders)</a:t>
            </a:r>
          </a:p>
          <a:p>
            <a:pPr marL="361950" indent="-228600">
              <a:spcBef>
                <a:spcPct val="20000"/>
              </a:spcBef>
              <a:buClr>
                <a:schemeClr val="accent1"/>
              </a:buClr>
              <a:buFont typeface="Arial" pitchFamily="34" charset="0"/>
              <a:buChar char="•"/>
            </a:pPr>
            <a:r>
              <a:rPr lang="nl-BE" dirty="0">
                <a:latin typeface="Adobe Garamond Pro"/>
              </a:rPr>
              <a:t>Onvoldoende de onderwijstaal beheersen om met goed gevolg de lessen te kunnen volgen</a:t>
            </a:r>
          </a:p>
          <a:p>
            <a:pPr marL="361950" indent="-228600">
              <a:spcBef>
                <a:spcPct val="20000"/>
              </a:spcBef>
              <a:buClr>
                <a:schemeClr val="accent1"/>
              </a:buClr>
              <a:buFont typeface="Arial" pitchFamily="34" charset="0"/>
              <a:buChar char="•"/>
            </a:pPr>
            <a:r>
              <a:rPr lang="nl-BE" dirty="0">
                <a:latin typeface="Adobe Garamond Pro"/>
              </a:rPr>
              <a:t>Max. 9 maanden ingeschreven zijn in een school met het Nederlands als onderwijstaal   (zonder de vakantiemaanden juli en augustus) (op eer van ouders)</a:t>
            </a:r>
          </a:p>
          <a:p>
            <a:pPr marL="361950" indent="-228600">
              <a:spcBef>
                <a:spcPct val="20000"/>
              </a:spcBef>
              <a:buClr>
                <a:schemeClr val="accent1"/>
              </a:buClr>
              <a:buFont typeface="Arial" pitchFamily="34" charset="0"/>
              <a:buChar char="•"/>
            </a:pPr>
            <a:r>
              <a:rPr lang="nl-BE" dirty="0">
                <a:latin typeface="Adobe Garamond Pro"/>
              </a:rPr>
              <a:t>Nieuwkomer zijn (= max. één jaar ononderbroken in België verblijven)</a:t>
            </a:r>
          </a:p>
          <a:p>
            <a:pPr marL="285750" indent="-285750">
              <a:buFontTx/>
              <a:buChar char="-"/>
            </a:pPr>
            <a:endParaRPr lang="nl-BE" dirty="0" smtClean="0">
              <a:latin typeface="Adobe Garamond Pro" pitchFamily="18" charset="0"/>
            </a:endParaRPr>
          </a:p>
          <a:p>
            <a:r>
              <a:rPr lang="nl-BE" b="1" i="1" dirty="0" err="1" smtClean="0">
                <a:latin typeface="Adobe Garamond Pro" pitchFamily="18" charset="0"/>
              </a:rPr>
              <a:t>Uitz</a:t>
            </a:r>
            <a:r>
              <a:rPr lang="nl-BE" i="1" dirty="0" smtClean="0">
                <a:latin typeface="Adobe Garamond Pro" pitchFamily="18" charset="0"/>
              </a:rPr>
              <a:t>.: voor kinderen, officieel in een asielcentrum, geldt enkel de leeftijdsvoorwaarde</a:t>
            </a:r>
          </a:p>
          <a:p>
            <a:endParaRPr lang="nl-BE" i="1" dirty="0">
              <a:latin typeface="Adobe Garamond Pro" pitchFamily="18" charset="0"/>
            </a:endParaRPr>
          </a:p>
        </p:txBody>
      </p:sp>
    </p:spTree>
    <p:extLst>
      <p:ext uri="{BB962C8B-B14F-4D97-AF65-F5344CB8AC3E}">
        <p14:creationId xmlns:p14="http://schemas.microsoft.com/office/powerpoint/2010/main" val="14025586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3" name="Tekstvak 2"/>
          <p:cNvSpPr txBox="1"/>
          <p:nvPr/>
        </p:nvSpPr>
        <p:spPr>
          <a:xfrm>
            <a:off x="683568" y="2060848"/>
            <a:ext cx="7992888" cy="3170099"/>
          </a:xfrm>
          <a:prstGeom prst="rect">
            <a:avLst/>
          </a:prstGeom>
          <a:noFill/>
        </p:spPr>
        <p:txBody>
          <a:bodyPr wrap="square" rtlCol="0">
            <a:spAutoFit/>
          </a:bodyPr>
          <a:lstStyle/>
          <a:p>
            <a:r>
              <a:rPr lang="nl-BE" sz="2000" b="1" i="1" dirty="0" smtClean="0">
                <a:latin typeface="Adobe Garamond Pro" pitchFamily="18" charset="0"/>
              </a:rPr>
              <a:t>Gewezen anderstalige nieuwkomers</a:t>
            </a:r>
          </a:p>
          <a:p>
            <a:endParaRPr lang="nl-BE" b="1" dirty="0" smtClean="0">
              <a:latin typeface="Adobe Garamond Pro" pitchFamily="18" charset="0"/>
            </a:endParaRPr>
          </a:p>
          <a:p>
            <a:pPr marL="361950" indent="-228600">
              <a:spcBef>
                <a:spcPct val="20000"/>
              </a:spcBef>
              <a:buClr>
                <a:schemeClr val="accent1"/>
              </a:buClr>
              <a:buFont typeface="Arial" pitchFamily="34" charset="0"/>
              <a:buChar char="•"/>
            </a:pPr>
            <a:r>
              <a:rPr lang="nl-BE" dirty="0">
                <a:latin typeface="Adobe Garamond Pro"/>
              </a:rPr>
              <a:t>Voorafgaande schooljaar anderstalige </a:t>
            </a:r>
            <a:r>
              <a:rPr lang="nl-BE" dirty="0">
                <a:latin typeface="Adobe Garamond Pro"/>
              </a:rPr>
              <a:t>nieuwkomer +voorafgaande </a:t>
            </a:r>
            <a:r>
              <a:rPr lang="nl-BE" dirty="0">
                <a:latin typeface="Adobe Garamond Pro"/>
              </a:rPr>
              <a:t>schooljaar onthaalonderwijs </a:t>
            </a:r>
            <a:r>
              <a:rPr lang="nl-BE" dirty="0" smtClean="0">
                <a:latin typeface="Adobe Garamond Pro"/>
              </a:rPr>
              <a:t>genoten</a:t>
            </a:r>
            <a:endParaRPr lang="nl-BE" dirty="0">
              <a:latin typeface="Adobe Garamond Pro"/>
            </a:endParaRPr>
          </a:p>
          <a:p>
            <a:pPr marL="361950" indent="-228600">
              <a:spcBef>
                <a:spcPct val="20000"/>
              </a:spcBef>
              <a:buClr>
                <a:schemeClr val="accent1"/>
              </a:buClr>
              <a:buFont typeface="Arial" pitchFamily="34" charset="0"/>
              <a:buChar char="•"/>
            </a:pPr>
            <a:r>
              <a:rPr lang="nl-BE" dirty="0">
                <a:latin typeface="Adobe Garamond Pro"/>
              </a:rPr>
              <a:t>Bij schoolverandering vraagt de nieuwe school een verklaring aan de vorige school betreffende beide </a:t>
            </a:r>
            <a:r>
              <a:rPr lang="nl-BE" dirty="0" smtClean="0">
                <a:latin typeface="Adobe Garamond Pro"/>
              </a:rPr>
              <a:t>voorwaarden</a:t>
            </a:r>
            <a:endParaRPr lang="nl-BE" dirty="0">
              <a:latin typeface="Adobe Garamond Pro"/>
            </a:endParaRPr>
          </a:p>
          <a:p>
            <a:pPr marL="361950" indent="-228600">
              <a:spcBef>
                <a:spcPct val="20000"/>
              </a:spcBef>
              <a:buClr>
                <a:schemeClr val="accent1"/>
              </a:buClr>
              <a:buFont typeface="Arial" pitchFamily="34" charset="0"/>
              <a:buChar char="•"/>
            </a:pPr>
            <a:r>
              <a:rPr lang="nl-BE" dirty="0" err="1">
                <a:latin typeface="Adobe Garamond Pro"/>
              </a:rPr>
              <a:t>Teldag</a:t>
            </a:r>
            <a:r>
              <a:rPr lang="nl-BE" dirty="0">
                <a:latin typeface="Adobe Garamond Pro"/>
              </a:rPr>
              <a:t> voor gewezen anderstalige nieuwkomers = eerste schooldag van </a:t>
            </a:r>
            <a:r>
              <a:rPr lang="nl-BE" dirty="0" smtClean="0">
                <a:latin typeface="Adobe Garamond Pro"/>
              </a:rPr>
              <a:t>oktober</a:t>
            </a:r>
            <a:endParaRPr lang="nl-BE" dirty="0">
              <a:latin typeface="Adobe Garamond Pro"/>
            </a:endParaRPr>
          </a:p>
          <a:p>
            <a:pPr marL="361950" indent="-228600">
              <a:spcBef>
                <a:spcPct val="20000"/>
              </a:spcBef>
              <a:buClr>
                <a:schemeClr val="accent1"/>
              </a:buClr>
              <a:buFont typeface="Arial" pitchFamily="34" charset="0"/>
              <a:buChar char="•"/>
            </a:pPr>
            <a:r>
              <a:rPr lang="nl-BE" dirty="0">
                <a:latin typeface="Adobe Garamond Pro"/>
              </a:rPr>
              <a:t>1 aanvullende lestijd, van zodra de school 1 gewezen AN telt en geen extra toelage. </a:t>
            </a:r>
          </a:p>
          <a:p>
            <a:pPr marL="361950" indent="-228600">
              <a:spcBef>
                <a:spcPct val="20000"/>
              </a:spcBef>
              <a:buClr>
                <a:schemeClr val="accent1"/>
              </a:buClr>
              <a:buFont typeface="Arial" pitchFamily="34" charset="0"/>
              <a:buChar char="•"/>
            </a:pPr>
            <a:r>
              <a:rPr lang="nl-BE" dirty="0">
                <a:latin typeface="Adobe Garamond Pro"/>
              </a:rPr>
              <a:t>De S waar de </a:t>
            </a:r>
            <a:r>
              <a:rPr lang="nl-BE" dirty="0" err="1">
                <a:latin typeface="Adobe Garamond Pro"/>
              </a:rPr>
              <a:t>lln</a:t>
            </a:r>
            <a:r>
              <a:rPr lang="nl-BE" dirty="0">
                <a:latin typeface="Adobe Garamond Pro"/>
              </a:rPr>
              <a:t> 1 oktober zit, behoudt het uur ook al verandert deze nadien van S. De S mag/kan het uur wel overdragen aan de nieuwe school.</a:t>
            </a:r>
          </a:p>
        </p:txBody>
      </p:sp>
    </p:spTree>
    <p:extLst>
      <p:ext uri="{BB962C8B-B14F-4D97-AF65-F5344CB8AC3E}">
        <p14:creationId xmlns:p14="http://schemas.microsoft.com/office/powerpoint/2010/main" val="8166687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3" name="Tekstvak 2"/>
          <p:cNvSpPr txBox="1"/>
          <p:nvPr/>
        </p:nvSpPr>
        <p:spPr>
          <a:xfrm>
            <a:off x="683568" y="1851670"/>
            <a:ext cx="7992888" cy="4752070"/>
          </a:xfrm>
          <a:prstGeom prst="rect">
            <a:avLst/>
          </a:prstGeom>
          <a:noFill/>
        </p:spPr>
        <p:txBody>
          <a:bodyPr wrap="square" rtlCol="0">
            <a:spAutoFit/>
          </a:bodyPr>
          <a:lstStyle/>
          <a:p>
            <a:r>
              <a:rPr lang="nl-BE" sz="2000" b="1" i="1" dirty="0" smtClean="0">
                <a:latin typeface="Adobe Garamond Pro" pitchFamily="18" charset="0"/>
              </a:rPr>
              <a:t>Organisatie van het onthaaljaar</a:t>
            </a:r>
          </a:p>
          <a:p>
            <a:endParaRPr lang="nl-BE" sz="1000" b="1" dirty="0" smtClean="0">
              <a:latin typeface="Adobe Garamond Pro" pitchFamily="18" charset="0"/>
            </a:endParaRPr>
          </a:p>
          <a:p>
            <a:pPr marL="342900" indent="-342900">
              <a:buFont typeface="+mj-lt"/>
              <a:buAutoNum type="arabicPeriod"/>
            </a:pPr>
            <a:r>
              <a:rPr lang="nl-BE" dirty="0" smtClean="0">
                <a:latin typeface="Adobe Garamond Pro" pitchFamily="18" charset="0"/>
              </a:rPr>
              <a:t>Voldoende anderstalige nieuwkomers ingeschreven hebben</a:t>
            </a:r>
          </a:p>
          <a:p>
            <a:endParaRPr lang="nl-BE" sz="1000" dirty="0" smtClean="0">
              <a:latin typeface="Adobe Garamond Pro" pitchFamily="18" charset="0"/>
            </a:endParaRPr>
          </a:p>
          <a:p>
            <a:pPr marL="361950" indent="-228600">
              <a:spcBef>
                <a:spcPct val="20000"/>
              </a:spcBef>
              <a:buClr>
                <a:schemeClr val="accent1"/>
              </a:buClr>
              <a:buFont typeface="Arial" pitchFamily="34" charset="0"/>
              <a:buChar char="•"/>
            </a:pPr>
            <a:r>
              <a:rPr lang="nl-BE" dirty="0">
                <a:latin typeface="Adobe Garamond Pro"/>
              </a:rPr>
              <a:t>Op niveau van de school (2 aanvullende lestijden per school + 1,5/AN)</a:t>
            </a:r>
          </a:p>
          <a:p>
            <a:pPr marL="742950" lvl="1" indent="-285750">
              <a:buFontTx/>
              <a:buChar char="-"/>
            </a:pPr>
            <a:r>
              <a:rPr lang="nl-BE" dirty="0" smtClean="0">
                <a:latin typeface="Adobe Garamond Pro" pitchFamily="18" charset="0"/>
              </a:rPr>
              <a:t>Autonome KS of autonome LS met 1 vestigingsplaats = 4 AN (= 8lt)</a:t>
            </a:r>
          </a:p>
          <a:p>
            <a:pPr marL="742950" lvl="1" indent="-285750">
              <a:buFontTx/>
              <a:buChar char="-"/>
            </a:pPr>
            <a:r>
              <a:rPr lang="nl-BE" dirty="0" smtClean="0">
                <a:latin typeface="Adobe Garamond Pro" pitchFamily="18" charset="0"/>
              </a:rPr>
              <a:t>Andere scholen = 6 AN (= 11 lestijden)</a:t>
            </a:r>
          </a:p>
          <a:p>
            <a:pPr marL="742950" lvl="1" indent="-285750">
              <a:buFontTx/>
              <a:buChar char="-"/>
            </a:pPr>
            <a:r>
              <a:rPr lang="nl-BE" dirty="0" smtClean="0">
                <a:latin typeface="Adobe Garamond Pro" pitchFamily="18" charset="0"/>
              </a:rPr>
              <a:t>Extra lesuren bij toename met 4 AN (= totaal van 8/10 AN)</a:t>
            </a:r>
          </a:p>
          <a:p>
            <a:pPr marL="742950" lvl="1" indent="-285750">
              <a:buFontTx/>
              <a:buChar char="-"/>
            </a:pPr>
            <a:r>
              <a:rPr lang="nl-BE" dirty="0" smtClean="0">
                <a:latin typeface="Adobe Garamond Pro" pitchFamily="18" charset="0"/>
              </a:rPr>
              <a:t>Stopzetting indien daling onder 2 AN</a:t>
            </a:r>
          </a:p>
          <a:p>
            <a:pPr lvl="1"/>
            <a:endParaRPr lang="nl-BE" dirty="0" smtClean="0">
              <a:latin typeface="Adobe Garamond Pro" pitchFamily="18" charset="0"/>
            </a:endParaRPr>
          </a:p>
          <a:p>
            <a:pPr marL="361950" indent="-228600">
              <a:spcBef>
                <a:spcPct val="20000"/>
              </a:spcBef>
              <a:buClr>
                <a:schemeClr val="accent1"/>
              </a:buClr>
              <a:buFont typeface="Arial" pitchFamily="34" charset="0"/>
              <a:buChar char="•"/>
            </a:pPr>
            <a:r>
              <a:rPr lang="nl-BE" dirty="0">
                <a:latin typeface="Adobe Garamond Pro"/>
              </a:rPr>
              <a:t>Op niveau van de scholengemeenschap (1,5 aanvullende lestijden/AN)</a:t>
            </a:r>
          </a:p>
          <a:p>
            <a:pPr marL="742950" lvl="1" indent="-285750">
              <a:buFontTx/>
              <a:buChar char="-"/>
            </a:pPr>
            <a:r>
              <a:rPr lang="nl-BE" dirty="0" smtClean="0">
                <a:latin typeface="Adobe Garamond Pro" pitchFamily="18" charset="0"/>
              </a:rPr>
              <a:t>In alle scholen van de  SG samen 12 AN (= 18 lestijden)</a:t>
            </a:r>
          </a:p>
          <a:p>
            <a:pPr marL="742950" lvl="1" indent="-285750">
              <a:buFontTx/>
              <a:buChar char="-"/>
            </a:pPr>
            <a:r>
              <a:rPr lang="nl-BE" dirty="0" smtClean="0">
                <a:latin typeface="Adobe Garamond Pro" pitchFamily="18" charset="0"/>
              </a:rPr>
              <a:t>Extra lesuren bij toename met 4 AN (= totaal van 16 AN)</a:t>
            </a:r>
          </a:p>
          <a:p>
            <a:pPr marL="742950" lvl="1" indent="-285750">
              <a:buFontTx/>
              <a:buChar char="-"/>
            </a:pPr>
            <a:r>
              <a:rPr lang="nl-BE" dirty="0" smtClean="0">
                <a:latin typeface="Adobe Garamond Pro" pitchFamily="18" charset="0"/>
              </a:rPr>
              <a:t>Stopzetting indien daling onder 4 AN</a:t>
            </a:r>
          </a:p>
          <a:p>
            <a:pPr marL="742950" lvl="1" indent="-285750">
              <a:buFontTx/>
              <a:buChar char="-"/>
            </a:pPr>
            <a:endParaRPr lang="nl-BE" dirty="0" smtClean="0">
              <a:latin typeface="Adobe Garamond Pro" pitchFamily="18" charset="0"/>
            </a:endParaRPr>
          </a:p>
          <a:p>
            <a:pPr marL="361950" indent="-228600">
              <a:spcBef>
                <a:spcPct val="20000"/>
              </a:spcBef>
              <a:buClr>
                <a:schemeClr val="accent1"/>
              </a:buClr>
              <a:buFont typeface="Arial" pitchFamily="34" charset="0"/>
              <a:buChar char="•"/>
            </a:pPr>
            <a:r>
              <a:rPr lang="nl-BE" dirty="0" smtClean="0">
                <a:latin typeface="Adobe Garamond Pro"/>
              </a:rPr>
              <a:t>De </a:t>
            </a:r>
            <a:r>
              <a:rPr lang="nl-BE" dirty="0">
                <a:latin typeface="Adobe Garamond Pro"/>
              </a:rPr>
              <a:t>school kiest voor een gans schooljaar op welk niveau de telling gebeurt</a:t>
            </a:r>
          </a:p>
          <a:p>
            <a:endParaRPr lang="nl-BE" dirty="0" smtClean="0">
              <a:latin typeface="Adobe Garamond Pro" pitchFamily="18" charset="0"/>
            </a:endParaRPr>
          </a:p>
        </p:txBody>
      </p:sp>
    </p:spTree>
    <p:extLst>
      <p:ext uri="{BB962C8B-B14F-4D97-AF65-F5344CB8AC3E}">
        <p14:creationId xmlns:p14="http://schemas.microsoft.com/office/powerpoint/2010/main" val="300571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3" name="Tekstvak 2"/>
          <p:cNvSpPr txBox="1"/>
          <p:nvPr/>
        </p:nvSpPr>
        <p:spPr>
          <a:xfrm>
            <a:off x="683568" y="1851670"/>
            <a:ext cx="7992888" cy="3046988"/>
          </a:xfrm>
          <a:prstGeom prst="rect">
            <a:avLst/>
          </a:prstGeom>
          <a:noFill/>
        </p:spPr>
        <p:txBody>
          <a:bodyPr wrap="square" rtlCol="0">
            <a:spAutoFit/>
          </a:bodyPr>
          <a:lstStyle/>
          <a:p>
            <a:r>
              <a:rPr lang="nl-BE" sz="2000" b="1" i="1" dirty="0" smtClean="0">
                <a:latin typeface="Adobe Garamond Pro" pitchFamily="18" charset="0"/>
              </a:rPr>
              <a:t>Organisatie van het onthaaljaar</a:t>
            </a:r>
          </a:p>
          <a:p>
            <a:endParaRPr lang="nl-BE" sz="1000" b="1" dirty="0" smtClean="0">
              <a:latin typeface="Adobe Garamond Pro" pitchFamily="18" charset="0"/>
            </a:endParaRPr>
          </a:p>
          <a:p>
            <a:endParaRPr lang="nl-BE" dirty="0" smtClean="0">
              <a:latin typeface="Adobe Garamond Pro" pitchFamily="18" charset="0"/>
            </a:endParaRPr>
          </a:p>
          <a:p>
            <a:r>
              <a:rPr lang="nl-BE" dirty="0" smtClean="0">
                <a:latin typeface="Adobe Garamond Pro" pitchFamily="18" charset="0"/>
              </a:rPr>
              <a:t>Zowel </a:t>
            </a:r>
            <a:r>
              <a:rPr lang="nl-BE" dirty="0">
                <a:latin typeface="Adobe Garamond Pro" pitchFamily="18" charset="0"/>
              </a:rPr>
              <a:t>een school als de scholengemeenschap kunnen ook apart onthaalonderwijs organiseren. Indien de school beslist om haar nieuwkomers niet te laten meetellen in de SG en beiden komen toch aan hun aantal nieuwkomers kunnen ze los van elkaar onthaaluren verwerven!</a:t>
            </a:r>
          </a:p>
          <a:p>
            <a:endParaRPr lang="nl-BE" dirty="0" smtClean="0">
              <a:latin typeface="Adobe Garamond Pro" pitchFamily="18" charset="0"/>
            </a:endParaRPr>
          </a:p>
          <a:p>
            <a:endParaRPr lang="nl-BE" dirty="0">
              <a:latin typeface="Adobe Garamond Pro" pitchFamily="18" charset="0"/>
            </a:endParaRPr>
          </a:p>
          <a:p>
            <a:r>
              <a:rPr lang="nl-BE" dirty="0" err="1">
                <a:latin typeface="Adobe Garamond Pro" pitchFamily="18" charset="0"/>
              </a:rPr>
              <a:t>Cfr</a:t>
            </a:r>
            <a:r>
              <a:rPr lang="nl-BE" dirty="0">
                <a:latin typeface="Adobe Garamond Pro" pitchFamily="18" charset="0"/>
              </a:rPr>
              <a:t> voorbeeld in de omzendbrief.</a:t>
            </a:r>
          </a:p>
          <a:p>
            <a:endParaRPr lang="nl-BE" dirty="0" smtClean="0">
              <a:latin typeface="Adobe Garamond Pro" pitchFamily="18" charset="0"/>
            </a:endParaRPr>
          </a:p>
        </p:txBody>
      </p:sp>
    </p:spTree>
    <p:extLst>
      <p:ext uri="{BB962C8B-B14F-4D97-AF65-F5344CB8AC3E}">
        <p14:creationId xmlns:p14="http://schemas.microsoft.com/office/powerpoint/2010/main" val="1687460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3" name="Tekstvak 2"/>
          <p:cNvSpPr txBox="1"/>
          <p:nvPr/>
        </p:nvSpPr>
        <p:spPr>
          <a:xfrm>
            <a:off x="683568" y="1851670"/>
            <a:ext cx="7992888" cy="3046988"/>
          </a:xfrm>
          <a:prstGeom prst="rect">
            <a:avLst/>
          </a:prstGeom>
          <a:noFill/>
        </p:spPr>
        <p:txBody>
          <a:bodyPr wrap="square" rtlCol="0">
            <a:spAutoFit/>
          </a:bodyPr>
          <a:lstStyle/>
          <a:p>
            <a:r>
              <a:rPr lang="nl-BE" sz="2000" b="1" i="1" dirty="0" smtClean="0">
                <a:latin typeface="Adobe Garamond Pro" pitchFamily="18" charset="0"/>
              </a:rPr>
              <a:t>Organisatie van het onthaaljaar</a:t>
            </a:r>
          </a:p>
          <a:p>
            <a:endParaRPr lang="nl-BE" sz="1000" b="1" dirty="0" smtClean="0">
              <a:latin typeface="Adobe Garamond Pro" pitchFamily="18" charset="0"/>
            </a:endParaRPr>
          </a:p>
          <a:p>
            <a:endParaRPr lang="nl-BE" dirty="0" smtClean="0">
              <a:latin typeface="Adobe Garamond Pro" pitchFamily="18" charset="0"/>
            </a:endParaRPr>
          </a:p>
          <a:p>
            <a:endParaRPr lang="nl-BE" dirty="0" smtClean="0">
              <a:latin typeface="Adobe Garamond Pro" pitchFamily="18" charset="0"/>
            </a:endParaRPr>
          </a:p>
          <a:p>
            <a:r>
              <a:rPr lang="nl-BE" dirty="0" smtClean="0">
                <a:latin typeface="Adobe Garamond Pro" pitchFamily="18" charset="0"/>
              </a:rPr>
              <a:t>Ook </a:t>
            </a:r>
            <a:r>
              <a:rPr lang="nl-BE" dirty="0">
                <a:latin typeface="Adobe Garamond Pro" pitchFamily="18" charset="0"/>
              </a:rPr>
              <a:t>al wordt het onthaalonderwijs op niveau SG georganiseerd toch mogen de kinderen in hun eigen school blijven zitten. </a:t>
            </a:r>
          </a:p>
          <a:p>
            <a:endParaRPr lang="nl-BE" dirty="0">
              <a:latin typeface="Adobe Garamond Pro" pitchFamily="18" charset="0"/>
            </a:endParaRPr>
          </a:p>
          <a:p>
            <a:endParaRPr lang="nl-BE" dirty="0" smtClean="0">
              <a:latin typeface="Adobe Garamond Pro" pitchFamily="18" charset="0"/>
            </a:endParaRPr>
          </a:p>
          <a:p>
            <a:r>
              <a:rPr lang="nl-BE" dirty="0" smtClean="0">
                <a:latin typeface="Adobe Garamond Pro" pitchFamily="18" charset="0"/>
              </a:rPr>
              <a:t>De </a:t>
            </a:r>
            <a:r>
              <a:rPr lang="nl-BE" dirty="0">
                <a:latin typeface="Adobe Garamond Pro" pitchFamily="18" charset="0"/>
              </a:rPr>
              <a:t>uren worden berekend op niveau SG maar verdeeld tussen de scholen met nieuwkomers en kunnen doorheen het schooljaar overgedragen worden.</a:t>
            </a:r>
          </a:p>
          <a:p>
            <a:endParaRPr lang="nl-BE" dirty="0" smtClean="0">
              <a:latin typeface="Adobe Garamond Pro" pitchFamily="18" charset="0"/>
            </a:endParaRPr>
          </a:p>
        </p:txBody>
      </p:sp>
    </p:spTree>
    <p:extLst>
      <p:ext uri="{BB962C8B-B14F-4D97-AF65-F5344CB8AC3E}">
        <p14:creationId xmlns:p14="http://schemas.microsoft.com/office/powerpoint/2010/main" val="1527428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3" name="Tekstvak 2"/>
          <p:cNvSpPr txBox="1"/>
          <p:nvPr/>
        </p:nvSpPr>
        <p:spPr>
          <a:xfrm>
            <a:off x="664126" y="1916832"/>
            <a:ext cx="7992888" cy="4001095"/>
          </a:xfrm>
          <a:prstGeom prst="rect">
            <a:avLst/>
          </a:prstGeom>
          <a:noFill/>
        </p:spPr>
        <p:txBody>
          <a:bodyPr wrap="square" rtlCol="0">
            <a:spAutoFit/>
          </a:bodyPr>
          <a:lstStyle/>
          <a:p>
            <a:pPr marL="354013" indent="-354013"/>
            <a:r>
              <a:rPr lang="nl-BE" dirty="0" smtClean="0">
                <a:latin typeface="Adobe Garamond Pro" pitchFamily="18" charset="0"/>
              </a:rPr>
              <a:t>2. 	Individueel werkplan </a:t>
            </a:r>
            <a:r>
              <a:rPr lang="nl-BE" dirty="0">
                <a:latin typeface="Adobe Garamond Pro" pitchFamily="18" charset="0"/>
              </a:rPr>
              <a:t>=</a:t>
            </a:r>
            <a:r>
              <a:rPr lang="nl-BE" dirty="0" smtClean="0">
                <a:latin typeface="Adobe Garamond Pro" pitchFamily="18" charset="0"/>
              </a:rPr>
              <a:t> beschrijven en opvolgen van de onthaalstrategie</a:t>
            </a:r>
            <a:endParaRPr lang="nl-BE" sz="1000" dirty="0" smtClean="0">
              <a:latin typeface="Adobe Garamond Pro" pitchFamily="18" charset="0"/>
            </a:endParaRPr>
          </a:p>
          <a:p>
            <a:pPr marL="630238" lvl="1" indent="-228600">
              <a:spcBef>
                <a:spcPct val="20000"/>
              </a:spcBef>
              <a:buClr>
                <a:schemeClr val="accent1"/>
              </a:buClr>
              <a:buFont typeface="Arial" pitchFamily="34" charset="0"/>
              <a:buChar char="•"/>
            </a:pPr>
            <a:r>
              <a:rPr lang="nl-BE" dirty="0">
                <a:latin typeface="Adobe Garamond Pro"/>
              </a:rPr>
              <a:t>beginsituatie</a:t>
            </a:r>
          </a:p>
          <a:p>
            <a:pPr marL="630238" lvl="1" indent="-228600">
              <a:spcBef>
                <a:spcPct val="20000"/>
              </a:spcBef>
              <a:buClr>
                <a:schemeClr val="accent1"/>
              </a:buClr>
              <a:buFont typeface="Arial" pitchFamily="34" charset="0"/>
              <a:buChar char="•"/>
            </a:pPr>
            <a:r>
              <a:rPr lang="nl-BE" dirty="0">
                <a:latin typeface="Adobe Garamond Pro"/>
              </a:rPr>
              <a:t>Leerelementen en leerevolutie</a:t>
            </a:r>
          </a:p>
          <a:p>
            <a:pPr marL="630238" lvl="1" indent="-228600">
              <a:spcBef>
                <a:spcPct val="20000"/>
              </a:spcBef>
              <a:buClr>
                <a:schemeClr val="accent1"/>
              </a:buClr>
              <a:buFont typeface="Arial" pitchFamily="34" charset="0"/>
              <a:buChar char="•"/>
            </a:pPr>
            <a:r>
              <a:rPr lang="nl-BE" dirty="0">
                <a:latin typeface="Adobe Garamond Pro"/>
              </a:rPr>
              <a:t>evaluatie</a:t>
            </a:r>
          </a:p>
          <a:p>
            <a:endParaRPr lang="nl-BE" dirty="0" smtClean="0">
              <a:latin typeface="Adobe Garamond Pro" pitchFamily="18" charset="0"/>
            </a:endParaRPr>
          </a:p>
          <a:p>
            <a:pPr marL="354013" indent="-354013"/>
            <a:r>
              <a:rPr lang="nl-BE" dirty="0" smtClean="0">
                <a:latin typeface="Adobe Garamond Pro" pitchFamily="18" charset="0"/>
              </a:rPr>
              <a:t>3. 	Verbintenis van de school om leerkrachten te laten deelnemen aan vorming</a:t>
            </a:r>
          </a:p>
          <a:p>
            <a:pPr marL="342900" indent="-342900">
              <a:buFont typeface="+mj-lt"/>
              <a:buAutoNum type="arabicPeriod"/>
            </a:pPr>
            <a:endParaRPr lang="nl-BE" dirty="0">
              <a:latin typeface="Adobe Garamond Pro" pitchFamily="18" charset="0"/>
            </a:endParaRPr>
          </a:p>
          <a:p>
            <a:r>
              <a:rPr lang="nl-BE" sz="2000" b="1" i="1" dirty="0" smtClean="0">
                <a:latin typeface="Adobe Garamond Pro" pitchFamily="18" charset="0"/>
              </a:rPr>
              <a:t>Financiering</a:t>
            </a:r>
          </a:p>
          <a:p>
            <a:endParaRPr lang="nl-BE" b="1" dirty="0" smtClean="0">
              <a:latin typeface="Adobe Garamond Pro" pitchFamily="18" charset="0"/>
            </a:endParaRPr>
          </a:p>
          <a:p>
            <a:pPr marL="630238" lvl="1" indent="-228600">
              <a:spcBef>
                <a:spcPct val="20000"/>
              </a:spcBef>
              <a:buClr>
                <a:schemeClr val="accent1"/>
              </a:buClr>
              <a:buFont typeface="Arial" pitchFamily="34" charset="0"/>
              <a:buChar char="•"/>
            </a:pPr>
            <a:r>
              <a:rPr lang="nl-BE" dirty="0">
                <a:latin typeface="Adobe Garamond Pro"/>
              </a:rPr>
              <a:t>Toekenning </a:t>
            </a:r>
            <a:r>
              <a:rPr lang="nl-BE" dirty="0">
                <a:latin typeface="Adobe Garamond Pro"/>
              </a:rPr>
              <a:t>van de uren is steeds per school, maar overdracht is </a:t>
            </a:r>
            <a:r>
              <a:rPr lang="nl-BE" dirty="0">
                <a:latin typeface="Adobe Garamond Pro"/>
              </a:rPr>
              <a:t>mogelijk in geval van verloop van de leerling</a:t>
            </a:r>
          </a:p>
          <a:p>
            <a:pPr marL="630238" lvl="1" indent="-228600">
              <a:spcBef>
                <a:spcPct val="20000"/>
              </a:spcBef>
              <a:buClr>
                <a:schemeClr val="accent1"/>
              </a:buClr>
              <a:buFont typeface="Arial" pitchFamily="34" charset="0"/>
              <a:buChar char="•"/>
            </a:pPr>
            <a:r>
              <a:rPr lang="nl-BE" dirty="0">
                <a:latin typeface="Adobe Garamond Pro"/>
              </a:rPr>
              <a:t>Extra </a:t>
            </a:r>
            <a:r>
              <a:rPr lang="nl-BE" dirty="0">
                <a:latin typeface="Adobe Garamond Pro"/>
              </a:rPr>
              <a:t>toelage per AN = euro 12,50 per volledige maand</a:t>
            </a:r>
          </a:p>
          <a:p>
            <a:endParaRPr lang="nl-BE" dirty="0">
              <a:latin typeface="Adobe Garamond Pro" pitchFamily="18" charset="0"/>
            </a:endParaRPr>
          </a:p>
        </p:txBody>
      </p:sp>
    </p:spTree>
    <p:extLst>
      <p:ext uri="{BB962C8B-B14F-4D97-AF65-F5344CB8AC3E}">
        <p14:creationId xmlns:p14="http://schemas.microsoft.com/office/powerpoint/2010/main" val="749324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Basisonderwijs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43557" y="5733256"/>
            <a:ext cx="1392939" cy="1048514"/>
          </a:xfrm>
        </p:spPr>
      </p:pic>
      <p:sp>
        <p:nvSpPr>
          <p:cNvPr id="3" name="Tekstvak 2"/>
          <p:cNvSpPr txBox="1"/>
          <p:nvPr/>
        </p:nvSpPr>
        <p:spPr>
          <a:xfrm>
            <a:off x="742651" y="2132856"/>
            <a:ext cx="7704856" cy="4308872"/>
          </a:xfrm>
          <a:prstGeom prst="rect">
            <a:avLst/>
          </a:prstGeom>
          <a:noFill/>
        </p:spPr>
        <p:txBody>
          <a:bodyPr wrap="square" rtlCol="0">
            <a:spAutoFit/>
          </a:bodyPr>
          <a:lstStyle/>
          <a:p>
            <a:r>
              <a:rPr lang="nl-BE" sz="2000" b="1" i="1" dirty="0" smtClean="0">
                <a:latin typeface="Adobe Garamond Pro" pitchFamily="18" charset="0"/>
              </a:rPr>
              <a:t>Begeleidende diensten</a:t>
            </a:r>
          </a:p>
          <a:p>
            <a:endParaRPr lang="nl-BE" dirty="0" smtClean="0">
              <a:latin typeface="Adobe Garamond Pro" pitchFamily="18" charset="0"/>
            </a:endParaRPr>
          </a:p>
          <a:p>
            <a:pPr marL="536575" lvl="1" indent="-228600">
              <a:spcBef>
                <a:spcPct val="20000"/>
              </a:spcBef>
              <a:buClr>
                <a:schemeClr val="accent1"/>
              </a:buClr>
              <a:buFont typeface="Arial" pitchFamily="34" charset="0"/>
              <a:buChar char="•"/>
            </a:pPr>
            <a:r>
              <a:rPr lang="nl-BE" dirty="0">
                <a:latin typeface="Adobe Garamond Pro"/>
              </a:rPr>
              <a:t>Steunpunt diversiteit en leren</a:t>
            </a:r>
          </a:p>
          <a:p>
            <a:pPr marL="536575" lvl="1" indent="-228600">
              <a:spcBef>
                <a:spcPct val="20000"/>
              </a:spcBef>
              <a:buClr>
                <a:schemeClr val="accent1"/>
              </a:buClr>
              <a:buFont typeface="Arial" pitchFamily="34" charset="0"/>
              <a:buChar char="•"/>
            </a:pPr>
            <a:r>
              <a:rPr lang="nl-BE" dirty="0">
                <a:latin typeface="Adobe Garamond Pro"/>
              </a:rPr>
              <a:t>Steunpunt Nederlands 2de taal  = centrum voor taal en onderwijs (CTO) </a:t>
            </a:r>
          </a:p>
          <a:p>
            <a:pPr marL="536575" lvl="1" indent="-228600">
              <a:spcBef>
                <a:spcPct val="20000"/>
              </a:spcBef>
              <a:buClr>
                <a:schemeClr val="accent1"/>
              </a:buClr>
              <a:buFont typeface="Arial" pitchFamily="34" charset="0"/>
              <a:buChar char="•"/>
            </a:pPr>
            <a:r>
              <a:rPr lang="nl-BE" dirty="0">
                <a:latin typeface="Adobe Garamond Pro"/>
              </a:rPr>
              <a:t>Pedagogische begeleiding</a:t>
            </a:r>
          </a:p>
          <a:p>
            <a:pPr marL="536575" lvl="1" indent="-228600">
              <a:spcBef>
                <a:spcPct val="20000"/>
              </a:spcBef>
              <a:buClr>
                <a:schemeClr val="accent1"/>
              </a:buClr>
              <a:buFont typeface="Arial" pitchFamily="34" charset="0"/>
              <a:buChar char="•"/>
            </a:pPr>
            <a:endParaRPr lang="nl-BE" dirty="0">
              <a:latin typeface="Adobe Garamond Pro"/>
            </a:endParaRPr>
          </a:p>
          <a:p>
            <a:pPr marL="536575" lvl="1" indent="-228600">
              <a:spcBef>
                <a:spcPct val="20000"/>
              </a:spcBef>
              <a:buClr>
                <a:schemeClr val="accent1"/>
              </a:buClr>
              <a:buFont typeface="Arial" pitchFamily="34" charset="0"/>
              <a:buChar char="•"/>
            </a:pPr>
            <a:r>
              <a:rPr lang="nl-BE" i="1" dirty="0">
                <a:latin typeface="Adobe Garamond Pro"/>
              </a:rPr>
              <a:t>Niet vermeld</a:t>
            </a:r>
            <a:r>
              <a:rPr lang="nl-BE" dirty="0">
                <a:latin typeface="Adobe Garamond Pro"/>
              </a:rPr>
              <a:t>: CLB, maar voor de opdrachten vanuit ons decreet en vanuit BVR operationele doelstellingen wordt expliciet verwezen naar begeleiding van anderstalige nieuwkomers</a:t>
            </a:r>
          </a:p>
          <a:p>
            <a:endParaRPr lang="nl-BE" dirty="0" smtClean="0">
              <a:latin typeface="Adobe Garamond Pro" pitchFamily="18" charset="0"/>
            </a:endParaRPr>
          </a:p>
          <a:p>
            <a:endParaRPr lang="nl-BE" dirty="0">
              <a:latin typeface="Adobe Garamond Pro" pitchFamily="18" charset="0"/>
            </a:endParaRPr>
          </a:p>
          <a:p>
            <a:r>
              <a:rPr lang="nl-BE" b="1" i="1" dirty="0" smtClean="0">
                <a:latin typeface="Adobe Garamond Pro" pitchFamily="18" charset="0"/>
              </a:rPr>
              <a:t>Aandacht:</a:t>
            </a:r>
          </a:p>
          <a:p>
            <a:endParaRPr lang="nl-BE" b="1" i="1" dirty="0" smtClean="0">
              <a:latin typeface="Adobe Garamond Pro" pitchFamily="18" charset="0"/>
            </a:endParaRPr>
          </a:p>
          <a:p>
            <a:pPr marL="285750" indent="-285750">
              <a:buFont typeface="Arial" pitchFamily="34" charset="0"/>
              <a:buChar char="•"/>
            </a:pPr>
            <a:r>
              <a:rPr lang="nl-BE" sz="2000" b="1" i="1" dirty="0" smtClean="0">
                <a:latin typeface="Adobe Garamond Pro" pitchFamily="18" charset="0"/>
              </a:rPr>
              <a:t>Indruk dat er nog uren onbenut worden in het basisonderwijs!!</a:t>
            </a:r>
            <a:endParaRPr lang="nl-BE" sz="2000" b="1" i="1" dirty="0">
              <a:latin typeface="Adobe Garamond Pro" pitchFamily="18" charset="0"/>
            </a:endParaRPr>
          </a:p>
        </p:txBody>
      </p:sp>
    </p:spTree>
    <p:extLst>
      <p:ext uri="{BB962C8B-B14F-4D97-AF65-F5344CB8AC3E}">
        <p14:creationId xmlns:p14="http://schemas.microsoft.com/office/powerpoint/2010/main" val="34683431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755576" y="1983140"/>
            <a:ext cx="7704856" cy="2966966"/>
          </a:xfrm>
          <a:prstGeom prst="rect">
            <a:avLst/>
          </a:prstGeom>
          <a:noFill/>
        </p:spPr>
        <p:txBody>
          <a:bodyPr wrap="square" rtlCol="0">
            <a:spAutoFit/>
          </a:bodyPr>
          <a:lstStyle/>
          <a:p>
            <a:r>
              <a:rPr lang="nl-BE" sz="1600" b="1" dirty="0" smtClean="0">
                <a:latin typeface="Adobe Garamond Pro" pitchFamily="18" charset="0"/>
              </a:rPr>
              <a:t>Onthaalonderwijs voor anderstalige nieuwkomers in het gewoon voltijds secundair onderwijs SO 75 – publicatiedatum 30/06/2006 – datum laatste wijziging 11/10/2011</a:t>
            </a:r>
          </a:p>
          <a:p>
            <a:pPr marL="285750" indent="-285750">
              <a:buFontTx/>
              <a:buChar char="-"/>
            </a:pPr>
            <a:endParaRPr lang="nl-BE" dirty="0" smtClean="0">
              <a:latin typeface="Adobe Garamond Pro" pitchFamily="18" charset="0"/>
            </a:endParaRPr>
          </a:p>
          <a:p>
            <a:pPr marL="536575" lvl="1" indent="-228600">
              <a:spcBef>
                <a:spcPct val="20000"/>
              </a:spcBef>
              <a:buClr>
                <a:schemeClr val="accent1"/>
              </a:buClr>
              <a:buFont typeface="Arial" pitchFamily="34" charset="0"/>
              <a:buChar char="•"/>
            </a:pPr>
            <a:r>
              <a:rPr lang="nl-BE" dirty="0">
                <a:latin typeface="Adobe Garamond Pro"/>
              </a:rPr>
              <a:t>Doelstelling</a:t>
            </a:r>
          </a:p>
          <a:p>
            <a:pPr marL="536575" lvl="1" indent="-228600">
              <a:spcBef>
                <a:spcPct val="20000"/>
              </a:spcBef>
              <a:buClr>
                <a:schemeClr val="accent1"/>
              </a:buClr>
              <a:buFont typeface="Arial" pitchFamily="34" charset="0"/>
              <a:buChar char="•"/>
            </a:pPr>
            <a:r>
              <a:rPr lang="nl-BE" dirty="0">
                <a:latin typeface="Adobe Garamond Pro"/>
              </a:rPr>
              <a:t>Voorwaarden</a:t>
            </a:r>
          </a:p>
          <a:p>
            <a:pPr marL="985838" lvl="1" indent="-285750">
              <a:buFontTx/>
              <a:buChar char="-"/>
            </a:pPr>
            <a:r>
              <a:rPr lang="nl-BE" dirty="0" smtClean="0">
                <a:latin typeface="Adobe Garamond Pro" pitchFamily="18" charset="0"/>
              </a:rPr>
              <a:t>organisatorisch</a:t>
            </a:r>
          </a:p>
          <a:p>
            <a:pPr marL="985838" lvl="1" indent="-285750">
              <a:buFontTx/>
              <a:buChar char="-"/>
            </a:pPr>
            <a:r>
              <a:rPr lang="nl-BE" dirty="0" smtClean="0">
                <a:latin typeface="Adobe Garamond Pro" pitchFamily="18" charset="0"/>
              </a:rPr>
              <a:t>Toelatingsvoorwaarden voor de AN</a:t>
            </a:r>
          </a:p>
          <a:p>
            <a:pPr marL="985838" lvl="1" indent="-285750">
              <a:buFontTx/>
              <a:buChar char="-"/>
            </a:pPr>
            <a:r>
              <a:rPr lang="nl-BE" dirty="0" smtClean="0">
                <a:latin typeface="Adobe Garamond Pro" pitchFamily="18" charset="0"/>
              </a:rPr>
              <a:t>Inhoudelijke voorwaarden</a:t>
            </a:r>
          </a:p>
          <a:p>
            <a:pPr marL="985838" lvl="1" indent="-285750">
              <a:buFontTx/>
              <a:buChar char="-"/>
            </a:pPr>
            <a:r>
              <a:rPr lang="nl-BE" dirty="0" smtClean="0">
                <a:latin typeface="Adobe Garamond Pro" pitchFamily="18" charset="0"/>
              </a:rPr>
              <a:t>Verdere oriëntering en integratie in het SO</a:t>
            </a:r>
            <a:endParaRPr lang="nl-BE" dirty="0">
              <a:latin typeface="Adobe Garamond Pro" pitchFamily="18" charset="0"/>
            </a:endParaRPr>
          </a:p>
          <a:p>
            <a:pPr marL="536575" lvl="1" indent="-228600">
              <a:spcBef>
                <a:spcPct val="20000"/>
              </a:spcBef>
              <a:buClr>
                <a:schemeClr val="accent1"/>
              </a:buClr>
              <a:buFont typeface="Arial" pitchFamily="34" charset="0"/>
              <a:buChar char="•"/>
            </a:pPr>
            <a:r>
              <a:rPr lang="nl-BE" dirty="0" smtClean="0">
                <a:latin typeface="Adobe Garamond Pro" pitchFamily="18" charset="0"/>
              </a:rPr>
              <a:t> </a:t>
            </a:r>
            <a:r>
              <a:rPr lang="nl-BE" dirty="0">
                <a:latin typeface="Adobe Garamond Pro"/>
              </a:rPr>
              <a:t>Begeleiding door CLB </a:t>
            </a:r>
          </a:p>
        </p:txBody>
      </p:sp>
    </p:spTree>
    <p:extLst>
      <p:ext uri="{BB962C8B-B14F-4D97-AF65-F5344CB8AC3E}">
        <p14:creationId xmlns:p14="http://schemas.microsoft.com/office/powerpoint/2010/main" val="33372594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a:off x="755576" y="2060848"/>
            <a:ext cx="7920880" cy="3588675"/>
          </a:xfrm>
          <a:prstGeom prst="rect">
            <a:avLst/>
          </a:prstGeom>
          <a:noFill/>
        </p:spPr>
        <p:txBody>
          <a:bodyPr wrap="square" rtlCol="0">
            <a:spAutoFit/>
          </a:bodyPr>
          <a:lstStyle/>
          <a:p>
            <a:r>
              <a:rPr lang="nl-BE" sz="2000" b="1" i="1" dirty="0" smtClean="0">
                <a:latin typeface="Adobe Garamond Pro" pitchFamily="18" charset="0"/>
              </a:rPr>
              <a:t>Doelstelling</a:t>
            </a:r>
          </a:p>
          <a:p>
            <a:pPr marL="361950" lvl="1" indent="-228600">
              <a:spcBef>
                <a:spcPct val="20000"/>
              </a:spcBef>
              <a:buClr>
                <a:schemeClr val="accent1"/>
              </a:buClr>
              <a:buFont typeface="Arial" pitchFamily="34" charset="0"/>
              <a:buChar char="•"/>
            </a:pPr>
            <a:r>
              <a:rPr lang="nl-BE" dirty="0">
                <a:latin typeface="Adobe Garamond Pro"/>
              </a:rPr>
              <a:t>Nederlands leren</a:t>
            </a:r>
          </a:p>
          <a:p>
            <a:pPr marL="361950" lvl="1" indent="-228600">
              <a:spcBef>
                <a:spcPct val="20000"/>
              </a:spcBef>
              <a:buClr>
                <a:schemeClr val="accent1"/>
              </a:buClr>
              <a:buFont typeface="Arial" pitchFamily="34" charset="0"/>
              <a:buChar char="•"/>
            </a:pPr>
            <a:r>
              <a:rPr lang="nl-BE" dirty="0">
                <a:latin typeface="Adobe Garamond Pro"/>
              </a:rPr>
              <a:t>Integreren in de onderwijsvorm en studierichting die aansluit bij de individuele capaciteiten van de AN</a:t>
            </a:r>
          </a:p>
          <a:p>
            <a:endParaRPr lang="nl-BE" dirty="0">
              <a:latin typeface="Adobe Garamond Pro" pitchFamily="18" charset="0"/>
            </a:endParaRPr>
          </a:p>
          <a:p>
            <a:r>
              <a:rPr lang="nl-BE" sz="2000" b="1" i="1" dirty="0" smtClean="0">
                <a:latin typeface="Adobe Garamond Pro" pitchFamily="18" charset="0"/>
              </a:rPr>
              <a:t>Praktisch</a:t>
            </a:r>
          </a:p>
          <a:p>
            <a:pPr marL="285750" indent="-285750">
              <a:buFontTx/>
              <a:buChar char="-"/>
            </a:pPr>
            <a:r>
              <a:rPr lang="nl-BE" dirty="0" smtClean="0">
                <a:latin typeface="Adobe Garamond Pro" pitchFamily="18" charset="0"/>
              </a:rPr>
              <a:t>Onthaaljaar gericht op het verwerven van het Nederlands</a:t>
            </a:r>
          </a:p>
          <a:p>
            <a:pPr marL="285750" indent="-285750">
              <a:buFontTx/>
              <a:buChar char="-"/>
            </a:pPr>
            <a:r>
              <a:rPr lang="nl-BE" dirty="0" smtClean="0">
                <a:latin typeface="Adobe Garamond Pro" pitchFamily="18" charset="0"/>
              </a:rPr>
              <a:t>Ontwikkelingsdoelen “Nederlands voor nieuwkomers in de onthaalklas voor anderstalige nieuwkomers”</a:t>
            </a:r>
          </a:p>
          <a:p>
            <a:pPr lvl="1"/>
            <a:r>
              <a:rPr lang="nl-BE" dirty="0" smtClean="0">
                <a:latin typeface="Adobe Garamond Pro" pitchFamily="18" charset="0"/>
                <a:hlinkClick r:id="rId4"/>
              </a:rPr>
              <a:t>http://www.anderstaligenieuwkomers.be/doelen</a:t>
            </a:r>
            <a:r>
              <a:rPr lang="nl-BE" dirty="0" smtClean="0">
                <a:latin typeface="Adobe Garamond Pro" pitchFamily="18" charset="0"/>
              </a:rPr>
              <a:t> </a:t>
            </a:r>
          </a:p>
          <a:p>
            <a:pPr marL="285750" indent="-285750">
              <a:buFontTx/>
              <a:buChar char="-"/>
            </a:pPr>
            <a:r>
              <a:rPr lang="nl-BE" dirty="0" smtClean="0">
                <a:latin typeface="Adobe Garamond Pro" pitchFamily="18" charset="0"/>
              </a:rPr>
              <a:t>Overstap naar het regulier onderwijs, gecoacht door de onthaalleerkracht (vervolgcoach)</a:t>
            </a:r>
          </a:p>
        </p:txBody>
      </p:sp>
    </p:spTree>
    <p:extLst>
      <p:ext uri="{BB962C8B-B14F-4D97-AF65-F5344CB8AC3E}">
        <p14:creationId xmlns:p14="http://schemas.microsoft.com/office/powerpoint/2010/main" val="589240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a:off x="539552" y="2060848"/>
            <a:ext cx="8136904" cy="3970318"/>
          </a:xfrm>
          <a:prstGeom prst="rect">
            <a:avLst/>
          </a:prstGeom>
          <a:noFill/>
        </p:spPr>
        <p:txBody>
          <a:bodyPr wrap="square" rtlCol="0">
            <a:spAutoFit/>
          </a:bodyPr>
          <a:lstStyle/>
          <a:p>
            <a:r>
              <a:rPr lang="nl-BE" dirty="0">
                <a:latin typeface="Adobe Garamond Pro" pitchFamily="18" charset="0"/>
              </a:rPr>
              <a:t>Ontwikkelingsdoelen ‘ Nederlands voor nieuwkomers in de onthaalklas voor anderstalige nieuwkomers’</a:t>
            </a:r>
          </a:p>
          <a:p>
            <a:endParaRPr lang="nl-BE" dirty="0">
              <a:latin typeface="Adobe Garamond Pro" pitchFamily="18" charset="0"/>
            </a:endParaRPr>
          </a:p>
          <a:p>
            <a:r>
              <a:rPr lang="nl-BE" dirty="0">
                <a:latin typeface="Adobe Garamond Pro" pitchFamily="18" charset="0"/>
              </a:rPr>
              <a:t>Vroeger de ROTAN doelen genoemd (referentiekader ontwikkelingsdoelen taalvaardigheid anderstalige nieuwkomers)</a:t>
            </a:r>
          </a:p>
          <a:p>
            <a:endParaRPr lang="nl-BE" dirty="0">
              <a:latin typeface="Adobe Garamond Pro" pitchFamily="18" charset="0"/>
            </a:endParaRPr>
          </a:p>
          <a:p>
            <a:r>
              <a:rPr lang="nl-BE" dirty="0">
                <a:latin typeface="Adobe Garamond Pro" pitchFamily="18" charset="0"/>
              </a:rPr>
              <a:t>ROTAN </a:t>
            </a:r>
            <a:r>
              <a:rPr lang="nl-BE" dirty="0" smtClean="0">
                <a:latin typeface="Adobe Garamond Pro" pitchFamily="18" charset="0"/>
              </a:rPr>
              <a:t>werd nu aangevuld </a:t>
            </a:r>
            <a:r>
              <a:rPr lang="nl-BE" dirty="0">
                <a:latin typeface="Adobe Garamond Pro" pitchFamily="18" charset="0"/>
              </a:rPr>
              <a:t>met doelen uit vakoverschrijdende eindtermen:</a:t>
            </a:r>
          </a:p>
          <a:p>
            <a:pPr marL="742950" lvl="1" indent="-285750">
              <a:buFont typeface="Adobe Garamond Pro" pitchFamily="18" charset="0"/>
              <a:buChar char="‐"/>
            </a:pPr>
            <a:r>
              <a:rPr lang="nl-BE" dirty="0">
                <a:latin typeface="Adobe Garamond Pro" pitchFamily="18" charset="0"/>
              </a:rPr>
              <a:t>Leren </a:t>
            </a:r>
            <a:r>
              <a:rPr lang="nl-BE" dirty="0" err="1">
                <a:latin typeface="Adobe Garamond Pro" pitchFamily="18" charset="0"/>
              </a:rPr>
              <a:t>leren</a:t>
            </a:r>
            <a:endParaRPr lang="nl-BE" dirty="0">
              <a:latin typeface="Adobe Garamond Pro" pitchFamily="18" charset="0"/>
            </a:endParaRPr>
          </a:p>
          <a:p>
            <a:pPr marL="742950" lvl="1" indent="-285750">
              <a:buFont typeface="Adobe Garamond Pro" pitchFamily="18" charset="0"/>
              <a:buChar char="‐"/>
            </a:pPr>
            <a:r>
              <a:rPr lang="nl-BE" dirty="0" err="1">
                <a:latin typeface="Adobe Garamond Pro" pitchFamily="18" charset="0"/>
              </a:rPr>
              <a:t>Gecijferdheid</a:t>
            </a:r>
            <a:endParaRPr lang="nl-BE" dirty="0">
              <a:latin typeface="Adobe Garamond Pro" pitchFamily="18" charset="0"/>
            </a:endParaRPr>
          </a:p>
          <a:p>
            <a:pPr marL="742950" lvl="1" indent="-285750">
              <a:buFont typeface="Adobe Garamond Pro" pitchFamily="18" charset="0"/>
              <a:buChar char="‐"/>
            </a:pPr>
            <a:r>
              <a:rPr lang="nl-BE" dirty="0">
                <a:latin typeface="Adobe Garamond Pro" pitchFamily="18" charset="0"/>
              </a:rPr>
              <a:t>Techniek</a:t>
            </a:r>
          </a:p>
          <a:p>
            <a:pPr marL="742950" lvl="1" indent="-285750">
              <a:buFont typeface="Adobe Garamond Pro" pitchFamily="18" charset="0"/>
              <a:buChar char="‐"/>
            </a:pPr>
            <a:r>
              <a:rPr lang="nl-BE" dirty="0">
                <a:latin typeface="Adobe Garamond Pro" pitchFamily="18" charset="0"/>
              </a:rPr>
              <a:t>Gezondheid</a:t>
            </a:r>
          </a:p>
          <a:p>
            <a:pPr marL="742950" lvl="1" indent="-285750">
              <a:buFont typeface="Adobe Garamond Pro" pitchFamily="18" charset="0"/>
              <a:buChar char="‐"/>
            </a:pPr>
            <a:r>
              <a:rPr lang="nl-BE" dirty="0">
                <a:latin typeface="Adobe Garamond Pro" pitchFamily="18" charset="0"/>
              </a:rPr>
              <a:t>Sociale vaardigheden </a:t>
            </a:r>
            <a:endParaRPr lang="nl-BE" dirty="0" smtClean="0">
              <a:latin typeface="Adobe Garamond Pro" pitchFamily="18" charset="0"/>
            </a:endParaRPr>
          </a:p>
          <a:p>
            <a:pPr marL="742950" lvl="1" indent="-285750">
              <a:buFont typeface="Adobe Garamond Pro" pitchFamily="18" charset="0"/>
              <a:buChar char="‐"/>
            </a:pPr>
            <a:r>
              <a:rPr lang="nl-BE" dirty="0" smtClean="0">
                <a:latin typeface="Adobe Garamond Pro" pitchFamily="18" charset="0"/>
              </a:rPr>
              <a:t>Informatie en communicatietechnologie</a:t>
            </a:r>
            <a:endParaRPr lang="nl-BE" dirty="0">
              <a:latin typeface="Adobe Garamond Pro" pitchFamily="18" charset="0"/>
            </a:endParaRPr>
          </a:p>
          <a:p>
            <a:pPr marL="742950" lvl="1" indent="-285750">
              <a:buFont typeface="Arial" pitchFamily="34" charset="0"/>
              <a:buChar char="•"/>
            </a:pPr>
            <a:endParaRPr lang="nl-BE" dirty="0" smtClean="0">
              <a:latin typeface="Adobe Garamond Pro" pitchFamily="18" charset="0"/>
            </a:endParaRPr>
          </a:p>
        </p:txBody>
      </p:sp>
    </p:spTree>
    <p:extLst>
      <p:ext uri="{BB962C8B-B14F-4D97-AF65-F5344CB8AC3E}">
        <p14:creationId xmlns:p14="http://schemas.microsoft.com/office/powerpoint/2010/main" val="1964076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flipH="1">
            <a:off x="683567" y="2204864"/>
            <a:ext cx="7776865" cy="2948499"/>
          </a:xfrm>
          <a:prstGeom prst="rect">
            <a:avLst/>
          </a:prstGeom>
          <a:noFill/>
        </p:spPr>
        <p:txBody>
          <a:bodyPr wrap="square" rtlCol="0">
            <a:spAutoFit/>
          </a:bodyPr>
          <a:lstStyle/>
          <a:p>
            <a:r>
              <a:rPr lang="nl-BE" sz="2000" b="1" i="1" dirty="0" smtClean="0">
                <a:latin typeface="Adobe Garamond Pro" pitchFamily="18" charset="0"/>
              </a:rPr>
              <a:t>Voorwaarden (organisatorisch)</a:t>
            </a:r>
            <a:endParaRPr lang="nl-BE" b="1" i="1" dirty="0" smtClean="0">
              <a:latin typeface="Adobe Garamond Pro" pitchFamily="18" charset="0"/>
            </a:endParaRPr>
          </a:p>
          <a:p>
            <a:endParaRPr lang="nl-BE" dirty="0" smtClean="0">
              <a:latin typeface="Adobe Garamond Pro" pitchFamily="18" charset="0"/>
            </a:endParaRPr>
          </a:p>
          <a:p>
            <a:pPr marL="536575" lvl="1" indent="-228600">
              <a:spcBef>
                <a:spcPct val="20000"/>
              </a:spcBef>
              <a:buClr>
                <a:schemeClr val="accent1"/>
              </a:buClr>
              <a:buFont typeface="Arial" pitchFamily="34" charset="0"/>
              <a:buChar char="•"/>
            </a:pPr>
            <a:r>
              <a:rPr lang="nl-BE" dirty="0">
                <a:latin typeface="Adobe Garamond Pro"/>
              </a:rPr>
              <a:t>Specifieke afspraken voor tijdstip van aanvraag onthaalklas</a:t>
            </a:r>
          </a:p>
          <a:p>
            <a:pPr marL="536575" lvl="1" indent="-228600">
              <a:spcBef>
                <a:spcPct val="20000"/>
              </a:spcBef>
              <a:buClr>
                <a:schemeClr val="accent1"/>
              </a:buClr>
              <a:buFont typeface="Arial" pitchFamily="34" charset="0"/>
              <a:buChar char="•"/>
            </a:pPr>
            <a:r>
              <a:rPr lang="nl-BE" dirty="0">
                <a:latin typeface="Adobe Garamond Pro"/>
              </a:rPr>
              <a:t>Op 1 oktober of daarna minstens 25 AN ingeschreven in de school/SG</a:t>
            </a:r>
          </a:p>
          <a:p>
            <a:pPr marL="536575" lvl="1" indent="-228600">
              <a:spcBef>
                <a:spcPct val="20000"/>
              </a:spcBef>
              <a:buClr>
                <a:schemeClr val="accent1"/>
              </a:buClr>
              <a:buFont typeface="Arial" pitchFamily="34" charset="0"/>
              <a:buChar char="•"/>
            </a:pPr>
            <a:r>
              <a:rPr lang="nl-BE" dirty="0">
                <a:latin typeface="Adobe Garamond Pro"/>
              </a:rPr>
              <a:t>Onthaalonderwijs blijft, ook al daalt het aantal AN tijdens het schooljaar</a:t>
            </a:r>
          </a:p>
          <a:p>
            <a:pPr marL="536575" lvl="1" indent="-228600">
              <a:spcBef>
                <a:spcPct val="20000"/>
              </a:spcBef>
              <a:buClr>
                <a:schemeClr val="accent1"/>
              </a:buClr>
              <a:buFont typeface="Arial" pitchFamily="34" charset="0"/>
              <a:buChar char="•"/>
            </a:pPr>
            <a:r>
              <a:rPr lang="nl-BE" dirty="0">
                <a:latin typeface="Adobe Garamond Pro"/>
              </a:rPr>
              <a:t>Slechts 1 contactschool binnen een SG</a:t>
            </a:r>
          </a:p>
          <a:p>
            <a:pPr marL="536575" lvl="1" indent="-228600">
              <a:spcBef>
                <a:spcPct val="20000"/>
              </a:spcBef>
              <a:buClr>
                <a:schemeClr val="accent1"/>
              </a:buClr>
              <a:buFont typeface="Arial" pitchFamily="34" charset="0"/>
              <a:buChar char="•"/>
            </a:pPr>
            <a:r>
              <a:rPr lang="nl-BE" dirty="0">
                <a:latin typeface="Adobe Garamond Pro"/>
              </a:rPr>
              <a:t>Samenwerking met CLB = expliciet benoemd</a:t>
            </a:r>
          </a:p>
          <a:p>
            <a:pPr marL="536575" lvl="1" indent="-228600">
              <a:spcBef>
                <a:spcPct val="20000"/>
              </a:spcBef>
              <a:buClr>
                <a:schemeClr val="accent1"/>
              </a:buClr>
              <a:buFont typeface="Arial" pitchFamily="34" charset="0"/>
              <a:buChar char="•"/>
            </a:pPr>
            <a:r>
              <a:rPr lang="nl-BE" dirty="0">
                <a:latin typeface="Adobe Garamond Pro"/>
              </a:rPr>
              <a:t>Nascholing taalvaardigheid en intercultureel onderwijs voorzien </a:t>
            </a:r>
          </a:p>
          <a:p>
            <a:pPr marL="285750" indent="-285750">
              <a:buFontTx/>
              <a:buChar char="-"/>
            </a:pPr>
            <a:endParaRPr lang="nl-BE" dirty="0" smtClean="0">
              <a:latin typeface="Adobe Garamond Pro" pitchFamily="18" charset="0"/>
            </a:endParaRPr>
          </a:p>
        </p:txBody>
      </p:sp>
    </p:spTree>
    <p:extLst>
      <p:ext uri="{BB962C8B-B14F-4D97-AF65-F5344CB8AC3E}">
        <p14:creationId xmlns:p14="http://schemas.microsoft.com/office/powerpoint/2010/main" val="3538062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flipH="1">
            <a:off x="683567" y="2348880"/>
            <a:ext cx="7776865" cy="3139321"/>
          </a:xfrm>
          <a:prstGeom prst="rect">
            <a:avLst/>
          </a:prstGeom>
          <a:noFill/>
        </p:spPr>
        <p:txBody>
          <a:bodyPr wrap="square" rtlCol="0">
            <a:spAutoFit/>
          </a:bodyPr>
          <a:lstStyle/>
          <a:p>
            <a:pPr marL="536575" lvl="1" indent="-228600">
              <a:spcBef>
                <a:spcPct val="20000"/>
              </a:spcBef>
              <a:buClr>
                <a:schemeClr val="accent1"/>
              </a:buClr>
              <a:buFont typeface="Arial" pitchFamily="34" charset="0"/>
              <a:buChar char="•"/>
            </a:pPr>
            <a:r>
              <a:rPr lang="nl-BE" dirty="0">
                <a:latin typeface="Adobe Garamond Pro"/>
              </a:rPr>
              <a:t>Scholengemeenschappen die nu reeds onthaalscholen hebben, mogen blijven uitbreiden in scholen en </a:t>
            </a:r>
            <a:r>
              <a:rPr lang="nl-BE" dirty="0" smtClean="0">
                <a:latin typeface="Adobe Garamond Pro"/>
              </a:rPr>
              <a:t>uren</a:t>
            </a:r>
            <a:endParaRPr lang="nl-BE" dirty="0">
              <a:latin typeface="Adobe Garamond Pro"/>
            </a:endParaRPr>
          </a:p>
          <a:p>
            <a:pPr marL="536575" lvl="1" indent="-228600">
              <a:spcBef>
                <a:spcPct val="20000"/>
              </a:spcBef>
              <a:buClr>
                <a:schemeClr val="accent1"/>
              </a:buClr>
              <a:buFont typeface="Arial" pitchFamily="34" charset="0"/>
              <a:buChar char="•"/>
            </a:pPr>
            <a:r>
              <a:rPr lang="nl-BE" dirty="0">
                <a:latin typeface="Adobe Garamond Pro"/>
              </a:rPr>
              <a:t>Scholengemeenschappen zonder </a:t>
            </a:r>
            <a:r>
              <a:rPr lang="nl-BE" dirty="0" smtClean="0">
                <a:latin typeface="Adobe Garamond Pro"/>
              </a:rPr>
              <a:t>onthaalschool, die </a:t>
            </a:r>
            <a:r>
              <a:rPr lang="nl-BE" dirty="0">
                <a:latin typeface="Adobe Garamond Pro"/>
              </a:rPr>
              <a:t>toch een aanvraag willen </a:t>
            </a:r>
            <a:r>
              <a:rPr lang="nl-BE" dirty="0" smtClean="0">
                <a:latin typeface="Adobe Garamond Pro"/>
              </a:rPr>
              <a:t>doen = </a:t>
            </a:r>
            <a:r>
              <a:rPr lang="nl-BE" dirty="0" smtClean="0">
                <a:latin typeface="Adobe Garamond Pro" pitchFamily="18" charset="0"/>
              </a:rPr>
              <a:t>i</a:t>
            </a:r>
            <a:r>
              <a:rPr lang="nl-BE" dirty="0" smtClean="0">
                <a:latin typeface="Adobe Garamond Pro" pitchFamily="18" charset="0"/>
              </a:rPr>
              <a:t>n </a:t>
            </a:r>
            <a:r>
              <a:rPr lang="nl-BE" dirty="0" smtClean="0">
                <a:latin typeface="Adobe Garamond Pro" pitchFamily="18" charset="0"/>
              </a:rPr>
              <a:t>afwachting van veranderingen secundair onderwijs is er een programmastop </a:t>
            </a:r>
            <a:r>
              <a:rPr lang="nl-BE" dirty="0" smtClean="0">
                <a:latin typeface="Adobe Garamond Pro" pitchFamily="18" charset="0"/>
              </a:rPr>
              <a:t>d.w.z.:</a:t>
            </a:r>
            <a:endParaRPr lang="nl-BE" sz="2000" dirty="0" smtClean="0">
              <a:latin typeface="Adobe Garamond Pro" pitchFamily="18" charset="0"/>
            </a:endParaRPr>
          </a:p>
          <a:p>
            <a:pPr marL="1258888" lvl="1" indent="-285750">
              <a:spcBef>
                <a:spcPct val="20000"/>
              </a:spcBef>
              <a:buFont typeface="Adobe Garamond Pro" pitchFamily="18" charset="0"/>
              <a:buChar char="‐"/>
            </a:pPr>
            <a:r>
              <a:rPr lang="nl-BE" dirty="0">
                <a:latin typeface="Adobe Garamond Pro" pitchFamily="18" charset="0"/>
              </a:rPr>
              <a:t>Aanvragen OKAN uiterlijk 30 november voorafgaand </a:t>
            </a:r>
            <a:r>
              <a:rPr lang="nl-BE" dirty="0" smtClean="0">
                <a:latin typeface="Adobe Garamond Pro" pitchFamily="18" charset="0"/>
              </a:rPr>
              <a:t>indienen</a:t>
            </a:r>
          </a:p>
          <a:p>
            <a:pPr marL="1258888" lvl="2" indent="-285750">
              <a:spcBef>
                <a:spcPct val="20000"/>
              </a:spcBef>
            </a:pPr>
            <a:r>
              <a:rPr lang="nl-BE" dirty="0">
                <a:latin typeface="Adobe Garamond Pro" pitchFamily="18" charset="0"/>
              </a:rPr>
              <a:t>	</a:t>
            </a:r>
            <a:r>
              <a:rPr lang="nl-BE" sz="1600" i="1" dirty="0" smtClean="0">
                <a:latin typeface="Adobe Garamond Pro" pitchFamily="18" charset="0"/>
              </a:rPr>
              <a:t>vb. </a:t>
            </a:r>
            <a:r>
              <a:rPr lang="nl-BE" sz="1600" i="1" dirty="0">
                <a:latin typeface="Adobe Garamond Pro" pitchFamily="18" charset="0"/>
              </a:rPr>
              <a:t>aanvraag voor 2013-2014 moet uiterlijk 30 november 2012 ingediend</a:t>
            </a:r>
          </a:p>
          <a:p>
            <a:pPr marL="1258888" lvl="1" indent="-285750">
              <a:spcBef>
                <a:spcPct val="20000"/>
              </a:spcBef>
              <a:buFont typeface="Adobe Garamond Pro" pitchFamily="18" charset="0"/>
              <a:buChar char="‐"/>
            </a:pPr>
            <a:r>
              <a:rPr lang="nl-BE" dirty="0">
                <a:latin typeface="Adobe Garamond Pro" pitchFamily="18" charset="0"/>
              </a:rPr>
              <a:t>Aanvraag gaat dan voor advies naar de </a:t>
            </a:r>
            <a:r>
              <a:rPr lang="nl-BE" dirty="0" err="1">
                <a:latin typeface="Adobe Garamond Pro" pitchFamily="18" charset="0"/>
              </a:rPr>
              <a:t>Vlor</a:t>
            </a:r>
            <a:endParaRPr lang="nl-BE" dirty="0">
              <a:latin typeface="Adobe Garamond Pro" pitchFamily="18" charset="0"/>
            </a:endParaRPr>
          </a:p>
          <a:p>
            <a:pPr marL="1258888" lvl="1" indent="-285750">
              <a:spcBef>
                <a:spcPct val="20000"/>
              </a:spcBef>
              <a:buFont typeface="Adobe Garamond Pro" pitchFamily="18" charset="0"/>
              <a:buChar char="‐"/>
            </a:pPr>
            <a:r>
              <a:rPr lang="nl-BE" dirty="0">
                <a:latin typeface="Adobe Garamond Pro" pitchFamily="18" charset="0"/>
              </a:rPr>
              <a:t>En nadien beslist minister over toestemming oprichting OKAN</a:t>
            </a:r>
          </a:p>
          <a:p>
            <a:endParaRPr lang="nl-BE" dirty="0" smtClean="0">
              <a:latin typeface="Adobe Garamond Pro" pitchFamily="18" charset="0"/>
            </a:endParaRPr>
          </a:p>
        </p:txBody>
      </p:sp>
    </p:spTree>
    <p:extLst>
      <p:ext uri="{BB962C8B-B14F-4D97-AF65-F5344CB8AC3E}">
        <p14:creationId xmlns:p14="http://schemas.microsoft.com/office/powerpoint/2010/main" val="14222423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a:off x="683568" y="2089879"/>
            <a:ext cx="7344816" cy="3724096"/>
          </a:xfrm>
          <a:prstGeom prst="rect">
            <a:avLst/>
          </a:prstGeom>
          <a:noFill/>
        </p:spPr>
        <p:txBody>
          <a:bodyPr wrap="square" rtlCol="0">
            <a:spAutoFit/>
          </a:bodyPr>
          <a:lstStyle/>
          <a:p>
            <a:r>
              <a:rPr lang="nl-BE" sz="2000" b="1" i="1" dirty="0">
                <a:latin typeface="Adobe Garamond Pro" pitchFamily="18" charset="0"/>
              </a:rPr>
              <a:t>Toelatingsvoorwaarden</a:t>
            </a:r>
            <a:r>
              <a:rPr lang="nl-BE" dirty="0">
                <a:latin typeface="Adobe Garamond Pro" pitchFamily="18" charset="0"/>
              </a:rPr>
              <a:t>:</a:t>
            </a:r>
          </a:p>
          <a:p>
            <a:pPr marL="536575" lvl="1" indent="-228600">
              <a:spcBef>
                <a:spcPct val="20000"/>
              </a:spcBef>
              <a:buClr>
                <a:schemeClr val="accent1"/>
              </a:buClr>
              <a:buFont typeface="Arial" pitchFamily="34" charset="0"/>
              <a:buChar char="•"/>
            </a:pPr>
            <a:r>
              <a:rPr lang="nl-BE" dirty="0">
                <a:latin typeface="Adobe Garamond Pro"/>
              </a:rPr>
              <a:t>Op 31/12 volgend op de aanvang van het schooljaar 12 jaar zijn en geen 18 jaar geworden zijn</a:t>
            </a:r>
          </a:p>
          <a:p>
            <a:pPr marL="536575" lvl="1" indent="-228600">
              <a:spcBef>
                <a:spcPct val="20000"/>
              </a:spcBef>
              <a:buClr>
                <a:schemeClr val="accent1"/>
              </a:buClr>
              <a:buFont typeface="Arial" pitchFamily="34" charset="0"/>
              <a:buChar char="•"/>
            </a:pPr>
            <a:r>
              <a:rPr lang="nl-BE" dirty="0">
                <a:latin typeface="Adobe Garamond Pro"/>
              </a:rPr>
              <a:t>Een nieuwkomer zijn</a:t>
            </a:r>
          </a:p>
          <a:p>
            <a:pPr marL="536575" lvl="1" indent="-228600">
              <a:spcBef>
                <a:spcPct val="20000"/>
              </a:spcBef>
              <a:buClr>
                <a:schemeClr val="accent1"/>
              </a:buClr>
              <a:buFont typeface="Arial" pitchFamily="34" charset="0"/>
              <a:buChar char="•"/>
            </a:pPr>
            <a:r>
              <a:rPr lang="nl-BE" dirty="0">
                <a:latin typeface="Adobe Garamond Pro"/>
              </a:rPr>
              <a:t>Niet het Nederlands als moedertaal of thuistaal hebben</a:t>
            </a:r>
          </a:p>
          <a:p>
            <a:pPr marL="536575" lvl="1" indent="-228600">
              <a:spcBef>
                <a:spcPct val="20000"/>
              </a:spcBef>
              <a:buClr>
                <a:schemeClr val="accent1"/>
              </a:buClr>
              <a:buFont typeface="Arial" pitchFamily="34" charset="0"/>
              <a:buChar char="•"/>
            </a:pPr>
            <a:r>
              <a:rPr lang="nl-BE" dirty="0">
                <a:latin typeface="Adobe Garamond Pro"/>
              </a:rPr>
              <a:t>Onvoldoende de onderwijstaal beheersen…</a:t>
            </a:r>
          </a:p>
          <a:p>
            <a:pPr marL="536575" lvl="1" indent="-228600">
              <a:spcBef>
                <a:spcPct val="20000"/>
              </a:spcBef>
              <a:buClr>
                <a:schemeClr val="accent1"/>
              </a:buClr>
              <a:buFont typeface="Arial" pitchFamily="34" charset="0"/>
              <a:buChar char="•"/>
            </a:pPr>
            <a:r>
              <a:rPr lang="nl-BE" dirty="0">
                <a:latin typeface="Adobe Garamond Pro"/>
              </a:rPr>
              <a:t>Max. 9 maanden ingeschreven zijn in een school met het Nederlands als onderwijstaal   (zonder de vakantiemaanden juli en augustus)</a:t>
            </a:r>
          </a:p>
          <a:p>
            <a:pPr marL="285750" indent="-285750">
              <a:buFontTx/>
              <a:buChar char="-"/>
            </a:pPr>
            <a:endParaRPr lang="nl-BE" dirty="0">
              <a:latin typeface="Adobe Garamond Pro" pitchFamily="18" charset="0"/>
            </a:endParaRPr>
          </a:p>
          <a:p>
            <a:r>
              <a:rPr lang="nl-BE" b="1" dirty="0" err="1">
                <a:latin typeface="Adobe Garamond Pro" pitchFamily="18" charset="0"/>
              </a:rPr>
              <a:t>Uitz</a:t>
            </a:r>
            <a:r>
              <a:rPr lang="nl-BE" dirty="0">
                <a:latin typeface="Adobe Garamond Pro" pitchFamily="18" charset="0"/>
              </a:rPr>
              <a:t>.: afwijking kan aangevraagd voor 1, 2 en 5 mits vergezeld van een ondersteunende motivering door </a:t>
            </a:r>
            <a:r>
              <a:rPr lang="nl-BE" dirty="0" smtClean="0">
                <a:latin typeface="Adobe Garamond Pro" pitchFamily="18" charset="0"/>
              </a:rPr>
              <a:t>CLB. Elk jaar bezorgt het agentschap een dienstschrijven aan scholen met uitleg over de afwijkingen.</a:t>
            </a:r>
            <a:endParaRPr lang="nl-BE" dirty="0">
              <a:latin typeface="Adobe Garamond Pro" pitchFamily="18" charset="0"/>
            </a:endParaRPr>
          </a:p>
        </p:txBody>
      </p:sp>
    </p:spTree>
    <p:extLst>
      <p:ext uri="{BB962C8B-B14F-4D97-AF65-F5344CB8AC3E}">
        <p14:creationId xmlns:p14="http://schemas.microsoft.com/office/powerpoint/2010/main" val="21165531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a:off x="683568" y="2132856"/>
            <a:ext cx="7776864" cy="4056495"/>
          </a:xfrm>
          <a:prstGeom prst="rect">
            <a:avLst/>
          </a:prstGeom>
          <a:noFill/>
        </p:spPr>
        <p:txBody>
          <a:bodyPr wrap="square" rtlCol="0">
            <a:spAutoFit/>
          </a:bodyPr>
          <a:lstStyle/>
          <a:p>
            <a:r>
              <a:rPr lang="nl-BE" sz="2000" b="1" i="1" dirty="0" smtClean="0">
                <a:latin typeface="Adobe Garamond Pro" pitchFamily="18" charset="0"/>
              </a:rPr>
              <a:t>Inhoudelijke </a:t>
            </a:r>
            <a:r>
              <a:rPr lang="nl-BE" sz="2000" b="1" i="1" dirty="0" smtClean="0">
                <a:latin typeface="Adobe Garamond Pro" pitchFamily="18" charset="0"/>
              </a:rPr>
              <a:t>voorwaarden</a:t>
            </a:r>
            <a:endParaRPr lang="nl-BE" sz="2000" b="1" dirty="0" smtClean="0">
              <a:latin typeface="Adobe Garamond Pro" pitchFamily="18" charset="0"/>
            </a:endParaRPr>
          </a:p>
          <a:p>
            <a:pPr marL="536575" lvl="1" indent="-228600">
              <a:spcBef>
                <a:spcPct val="20000"/>
              </a:spcBef>
              <a:buClr>
                <a:schemeClr val="accent1"/>
              </a:buClr>
              <a:buFont typeface="Arial" pitchFamily="34" charset="0"/>
              <a:buChar char="•"/>
            </a:pPr>
            <a:r>
              <a:rPr lang="nl-BE" dirty="0">
                <a:latin typeface="Adobe Garamond Pro"/>
              </a:rPr>
              <a:t>Ontwikkelingsdoelen “Nederlands voor …</a:t>
            </a:r>
          </a:p>
          <a:p>
            <a:pPr marL="536575" lvl="1" indent="-228600">
              <a:spcBef>
                <a:spcPct val="20000"/>
              </a:spcBef>
              <a:buClr>
                <a:schemeClr val="accent1"/>
              </a:buClr>
              <a:buFont typeface="Arial" pitchFamily="34" charset="0"/>
              <a:buChar char="•"/>
            </a:pPr>
            <a:r>
              <a:rPr lang="nl-BE" dirty="0">
                <a:latin typeface="Adobe Garamond Pro"/>
              </a:rPr>
              <a:t>Uitwerken van een individueel leertraject + opvolging en bijsturing = samenwerking met CLB</a:t>
            </a:r>
          </a:p>
          <a:p>
            <a:pPr marL="536575" lvl="1" indent="-228600">
              <a:spcBef>
                <a:spcPct val="20000"/>
              </a:spcBef>
              <a:buClr>
                <a:schemeClr val="accent1"/>
              </a:buClr>
              <a:buFont typeface="Arial" pitchFamily="34" charset="0"/>
              <a:buChar char="•"/>
            </a:pPr>
            <a:r>
              <a:rPr lang="nl-BE" dirty="0">
                <a:latin typeface="Adobe Garamond Pro"/>
              </a:rPr>
              <a:t>Bijhouden van alle informatie over de AN tijdens en na de onthaalklas</a:t>
            </a:r>
          </a:p>
          <a:p>
            <a:pPr marL="536575" lvl="1" indent="-228600">
              <a:spcBef>
                <a:spcPct val="20000"/>
              </a:spcBef>
              <a:buClr>
                <a:schemeClr val="accent1"/>
              </a:buClr>
              <a:buFont typeface="Arial" pitchFamily="34" charset="0"/>
              <a:buChar char="•"/>
            </a:pPr>
            <a:r>
              <a:rPr lang="nl-BE" dirty="0">
                <a:latin typeface="Adobe Garamond Pro"/>
              </a:rPr>
              <a:t>Relevante informatie laten doorstromen naar het reguliere onderwijs vanuit de vervolgschoolcoördinatie</a:t>
            </a:r>
          </a:p>
          <a:p>
            <a:pPr marL="536575" lvl="1" indent="-228600">
              <a:spcBef>
                <a:spcPct val="20000"/>
              </a:spcBef>
              <a:buClr>
                <a:schemeClr val="accent1"/>
              </a:buClr>
              <a:buFont typeface="Arial" pitchFamily="34" charset="0"/>
              <a:buChar char="•"/>
            </a:pPr>
            <a:r>
              <a:rPr lang="nl-BE" dirty="0">
                <a:latin typeface="Adobe Garamond Pro"/>
              </a:rPr>
              <a:t>Initiatieven ter ondersteuning van AN tijdens en na het onthaaljaar </a:t>
            </a:r>
            <a:r>
              <a:rPr lang="nl-BE" dirty="0" smtClean="0">
                <a:latin typeface="Adobe Garamond Pro"/>
              </a:rPr>
              <a:t>(vroegere snuffelstages,…)</a:t>
            </a:r>
            <a:endParaRPr lang="nl-BE" dirty="0">
              <a:latin typeface="Adobe Garamond Pro"/>
            </a:endParaRPr>
          </a:p>
          <a:p>
            <a:pPr marL="536575" lvl="1" indent="-228600">
              <a:spcBef>
                <a:spcPct val="20000"/>
              </a:spcBef>
              <a:buClr>
                <a:schemeClr val="accent1"/>
              </a:buClr>
              <a:buFont typeface="Arial" pitchFamily="34" charset="0"/>
              <a:buChar char="•"/>
            </a:pPr>
            <a:r>
              <a:rPr lang="nl-BE" dirty="0">
                <a:latin typeface="Adobe Garamond Pro"/>
              </a:rPr>
              <a:t>Optioneel: 4 u wekelijks vrij te besteden </a:t>
            </a:r>
            <a:r>
              <a:rPr lang="nl-BE" dirty="0" smtClean="0">
                <a:latin typeface="Adobe Garamond Pro"/>
              </a:rPr>
              <a:t>vb. Frans</a:t>
            </a:r>
            <a:r>
              <a:rPr lang="nl-BE" dirty="0">
                <a:latin typeface="Adobe Garamond Pro"/>
              </a:rPr>
              <a:t>, wiskunde, LO</a:t>
            </a:r>
          </a:p>
          <a:p>
            <a:pPr marL="285750" indent="-285750">
              <a:buFontTx/>
              <a:buChar char="-"/>
            </a:pPr>
            <a:endParaRPr lang="nl-BE" dirty="0">
              <a:latin typeface="Adobe Garamond Pro" pitchFamily="18" charset="0"/>
            </a:endParaRPr>
          </a:p>
          <a:p>
            <a:r>
              <a:rPr lang="nl-BE" b="1" i="1" dirty="0" smtClean="0">
                <a:latin typeface="Adobe Garamond Pro" pitchFamily="18" charset="0"/>
              </a:rPr>
              <a:t>==) duidelijk ondersteuningsopdracht zowel voor de school als voor het CLB</a:t>
            </a:r>
          </a:p>
          <a:p>
            <a:pPr marL="285750" indent="-285750">
              <a:buFontTx/>
              <a:buChar char="-"/>
            </a:pPr>
            <a:endParaRPr lang="nl-BE" dirty="0">
              <a:latin typeface="Adobe Garamond Pro" pitchFamily="18" charset="0"/>
            </a:endParaRPr>
          </a:p>
        </p:txBody>
      </p:sp>
    </p:spTree>
    <p:extLst>
      <p:ext uri="{BB962C8B-B14F-4D97-AF65-F5344CB8AC3E}">
        <p14:creationId xmlns:p14="http://schemas.microsoft.com/office/powerpoint/2010/main" val="3009521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6" name="Tekstvak 5"/>
          <p:cNvSpPr txBox="1"/>
          <p:nvPr/>
        </p:nvSpPr>
        <p:spPr>
          <a:xfrm>
            <a:off x="899592" y="1772816"/>
            <a:ext cx="6912768" cy="5078313"/>
          </a:xfrm>
          <a:prstGeom prst="rect">
            <a:avLst/>
          </a:prstGeom>
          <a:noFill/>
        </p:spPr>
        <p:txBody>
          <a:bodyPr wrap="square" rtlCol="0">
            <a:spAutoFit/>
          </a:bodyPr>
          <a:lstStyle/>
          <a:p>
            <a:r>
              <a:rPr lang="nl-BE" sz="2000" b="1" i="1" dirty="0">
                <a:latin typeface="Adobe Garamond Pro" pitchFamily="18" charset="0"/>
              </a:rPr>
              <a:t>V</a:t>
            </a:r>
            <a:r>
              <a:rPr lang="nl-BE" sz="2000" b="1" i="1" dirty="0" smtClean="0">
                <a:latin typeface="Adobe Garamond Pro" pitchFamily="18" charset="0"/>
              </a:rPr>
              <a:t>erdere oriëntering en integratie in het secundair onderwijs</a:t>
            </a:r>
          </a:p>
          <a:p>
            <a:endParaRPr lang="nl-BE" sz="2000" b="1" dirty="0" smtClean="0">
              <a:latin typeface="Adobe Garamond Pro" pitchFamily="18" charset="0"/>
            </a:endParaRPr>
          </a:p>
          <a:p>
            <a:pPr marL="536575" lvl="1" indent="-228600">
              <a:spcBef>
                <a:spcPct val="20000"/>
              </a:spcBef>
              <a:buClr>
                <a:schemeClr val="accent1"/>
              </a:buClr>
              <a:buFont typeface="Arial" pitchFamily="34" charset="0"/>
              <a:buChar char="•"/>
            </a:pPr>
            <a:r>
              <a:rPr lang="nl-BE" dirty="0">
                <a:latin typeface="Adobe Garamond Pro"/>
              </a:rPr>
              <a:t>Belang van de extra uren-leraar onthaalonderwijs</a:t>
            </a:r>
          </a:p>
          <a:p>
            <a:pPr marL="536575" lvl="1" indent="-228600">
              <a:spcBef>
                <a:spcPct val="20000"/>
              </a:spcBef>
              <a:buClr>
                <a:schemeClr val="accent1"/>
              </a:buClr>
              <a:buFont typeface="Arial" pitchFamily="34" charset="0"/>
              <a:buChar char="•"/>
            </a:pPr>
            <a:r>
              <a:rPr lang="nl-BE" dirty="0">
                <a:latin typeface="Adobe Garamond Pro"/>
              </a:rPr>
              <a:t>Einde schooljaar = attest onthaaljaar</a:t>
            </a:r>
          </a:p>
          <a:p>
            <a:pPr marL="536575" lvl="1" indent="-228600">
              <a:spcBef>
                <a:spcPct val="20000"/>
              </a:spcBef>
              <a:buClr>
                <a:schemeClr val="accent1"/>
              </a:buClr>
              <a:buFont typeface="Arial" pitchFamily="34" charset="0"/>
              <a:buChar char="•"/>
            </a:pPr>
            <a:r>
              <a:rPr lang="nl-BE" dirty="0">
                <a:latin typeface="Adobe Garamond Pro"/>
              </a:rPr>
              <a:t>Integratie in het regulier onderwijs vnl. op basis van de beslissing van de toelatingsklassenraad en op basis van leeftijd</a:t>
            </a:r>
          </a:p>
          <a:p>
            <a:pPr marL="536575" lvl="1" indent="-228600">
              <a:spcBef>
                <a:spcPct val="20000"/>
              </a:spcBef>
              <a:buClr>
                <a:schemeClr val="accent1"/>
              </a:buClr>
              <a:buFont typeface="Arial" pitchFamily="34" charset="0"/>
              <a:buChar char="•"/>
            </a:pPr>
            <a:r>
              <a:rPr lang="nl-BE" dirty="0">
                <a:latin typeface="Adobe Garamond Pro"/>
              </a:rPr>
              <a:t>Overschakeling in de loop van het onthaaljaar = regularisatie door de school zelf (gewettigde afwezigheid in het bewuste structuuronderdeel)</a:t>
            </a:r>
          </a:p>
          <a:p>
            <a:pPr marL="536575" lvl="1" indent="-228600">
              <a:spcBef>
                <a:spcPct val="20000"/>
              </a:spcBef>
              <a:buClr>
                <a:schemeClr val="accent1"/>
              </a:buClr>
              <a:buFont typeface="Arial" pitchFamily="34" charset="0"/>
              <a:buChar char="•"/>
            </a:pPr>
            <a:r>
              <a:rPr lang="nl-BE" dirty="0">
                <a:latin typeface="Adobe Garamond Pro"/>
              </a:rPr>
              <a:t>Reglementaire toelatings- en overgangsvoorwaarden</a:t>
            </a:r>
          </a:p>
          <a:p>
            <a:endParaRPr lang="nl-BE" dirty="0">
              <a:latin typeface="Adobe Garamond Pro" pitchFamily="18" charset="0"/>
            </a:endParaRPr>
          </a:p>
          <a:p>
            <a:r>
              <a:rPr lang="nl-BE" b="1" i="1" dirty="0" smtClean="0">
                <a:latin typeface="Adobe Garamond Pro" pitchFamily="18" charset="0"/>
              </a:rPr>
              <a:t>Expliciete opdracht CLB vanuit dit decreet, vanuit het eigen decreet en BVR operationele doelstellingen</a:t>
            </a:r>
          </a:p>
          <a:p>
            <a:pPr marL="285750" indent="-285750">
              <a:buFontTx/>
              <a:buChar char="-"/>
            </a:pPr>
            <a:endParaRPr lang="nl-BE" dirty="0">
              <a:latin typeface="Adobe Garamond Pro" pitchFamily="18" charset="0"/>
            </a:endParaRPr>
          </a:p>
          <a:p>
            <a:r>
              <a:rPr lang="nl-BE" sz="1600" b="1" dirty="0" smtClean="0">
                <a:latin typeface="Adobe Garamond Pro" pitchFamily="18" charset="0"/>
              </a:rPr>
              <a:t>Omzendbrief SO 64 – voltijds SO en SO/2008/08 – deeltijds SO  en SO/2005/04 </a:t>
            </a:r>
            <a:r>
              <a:rPr lang="nl-BE" sz="1600" b="1" dirty="0" err="1" smtClean="0">
                <a:latin typeface="Adobe Garamond Pro" pitchFamily="18" charset="0"/>
              </a:rPr>
              <a:t>rubr</a:t>
            </a:r>
            <a:r>
              <a:rPr lang="nl-BE" sz="1600" b="1" dirty="0" smtClean="0">
                <a:latin typeface="Adobe Garamond Pro" pitchFamily="18" charset="0"/>
              </a:rPr>
              <a:t>. 2.2 – gewettigde afwezigheden</a:t>
            </a:r>
          </a:p>
          <a:p>
            <a:endParaRPr lang="nl-BE" dirty="0">
              <a:latin typeface="Adobe Garamond Pro" pitchFamily="18" charset="0"/>
            </a:endParaRPr>
          </a:p>
        </p:txBody>
      </p:sp>
    </p:spTree>
    <p:extLst>
      <p:ext uri="{BB962C8B-B14F-4D97-AF65-F5344CB8AC3E}">
        <p14:creationId xmlns:p14="http://schemas.microsoft.com/office/powerpoint/2010/main" val="2358439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Secundair onderwijs</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a:off x="755576" y="2278262"/>
            <a:ext cx="7632848" cy="2806922"/>
          </a:xfrm>
          <a:prstGeom prst="rect">
            <a:avLst/>
          </a:prstGeom>
          <a:noFill/>
        </p:spPr>
        <p:txBody>
          <a:bodyPr wrap="square" rtlCol="0">
            <a:spAutoFit/>
          </a:bodyPr>
          <a:lstStyle/>
          <a:p>
            <a:pPr marL="361950" lvl="1" indent="-228600">
              <a:spcBef>
                <a:spcPct val="20000"/>
              </a:spcBef>
              <a:buClr>
                <a:schemeClr val="accent1"/>
              </a:buClr>
              <a:buFont typeface="Arial" pitchFamily="34" charset="0"/>
              <a:buChar char="•"/>
            </a:pPr>
            <a:r>
              <a:rPr lang="nl-BE" dirty="0">
                <a:latin typeface="Adobe Garamond Pro"/>
              </a:rPr>
              <a:t>Vroegere gelijkwaardigheidsprocedure getuigschriften </a:t>
            </a:r>
            <a:r>
              <a:rPr lang="nl-BE" dirty="0" smtClean="0">
                <a:latin typeface="Adobe Garamond Pro"/>
              </a:rPr>
              <a:t>vervalt</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Belang van de toelatingsklassenraad! </a:t>
            </a:r>
          </a:p>
          <a:p>
            <a:pPr marL="361950" lvl="1" indent="-228600">
              <a:spcBef>
                <a:spcPct val="20000"/>
              </a:spcBef>
              <a:buClr>
                <a:schemeClr val="accent1"/>
              </a:buClr>
              <a:buFont typeface="Arial" pitchFamily="34" charset="0"/>
              <a:buChar char="•"/>
            </a:pPr>
            <a:r>
              <a:rPr lang="nl-BE" dirty="0">
                <a:latin typeface="Adobe Garamond Pro"/>
              </a:rPr>
              <a:t>Gunstige beslissing, uiterlijk 25 lesdagen na aanvang regelmatige </a:t>
            </a:r>
            <a:r>
              <a:rPr lang="nl-BE" dirty="0" smtClean="0">
                <a:latin typeface="Adobe Garamond Pro"/>
              </a:rPr>
              <a:t>lesbijwoning</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Vroegere gelijkswaardigheidsbeslissingen vervallen tenzij gunstiger dan de toelatingsklassenraad </a:t>
            </a:r>
            <a:r>
              <a:rPr lang="nl-BE" dirty="0" smtClean="0">
                <a:latin typeface="Adobe Garamond Pro"/>
              </a:rPr>
              <a:t>beslist</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Achtergrondinformatie over buitenlands onderwijssysteem via het Agentschap voor Kwaliteitszorg in Onderwijs en Vorming, NARIC-Vlaanderen – tel. 02/553.89.58</a:t>
            </a:r>
          </a:p>
          <a:p>
            <a:endParaRPr lang="nl-BE" dirty="0">
              <a:latin typeface="Adobe Garamond Pro" pitchFamily="18" charset="0"/>
            </a:endParaRPr>
          </a:p>
        </p:txBody>
      </p:sp>
    </p:spTree>
    <p:extLst>
      <p:ext uri="{BB962C8B-B14F-4D97-AF65-F5344CB8AC3E}">
        <p14:creationId xmlns:p14="http://schemas.microsoft.com/office/powerpoint/2010/main" val="18159163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Leren en werken</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683568" y="2080280"/>
            <a:ext cx="7771154" cy="4462760"/>
          </a:xfrm>
          <a:prstGeom prst="rect">
            <a:avLst/>
          </a:prstGeom>
          <a:noFill/>
        </p:spPr>
        <p:txBody>
          <a:bodyPr wrap="square" rtlCol="0">
            <a:spAutoFit/>
          </a:bodyPr>
          <a:lstStyle/>
          <a:p>
            <a:endParaRPr lang="nl-BE" dirty="0" smtClean="0">
              <a:latin typeface="Adobe Garamond Pro" pitchFamily="18" charset="0"/>
            </a:endParaRPr>
          </a:p>
          <a:p>
            <a:r>
              <a:rPr lang="nl-BE" sz="1600" b="1" dirty="0" smtClean="0">
                <a:latin typeface="Adobe Garamond Pro" pitchFamily="18" charset="0"/>
              </a:rPr>
              <a:t>Stelsel van leren werken SO/2008/08 – publicatiedatum 08/08/2008 – laatste wijziging 15/09/2011</a:t>
            </a:r>
          </a:p>
          <a:p>
            <a:endParaRPr lang="nl-BE" dirty="0" smtClean="0">
              <a:latin typeface="Adobe Garamond Pro" pitchFamily="18" charset="0"/>
            </a:endParaRPr>
          </a:p>
          <a:p>
            <a:r>
              <a:rPr lang="nl-BE" dirty="0" smtClean="0">
                <a:latin typeface="Adobe Garamond Pro" pitchFamily="18" charset="0"/>
              </a:rPr>
              <a:t>Doelstelling = taalvaardigheid, inburgering en zelfredzaamheid</a:t>
            </a:r>
          </a:p>
          <a:p>
            <a:r>
              <a:rPr lang="nl-BE" dirty="0" smtClean="0">
                <a:latin typeface="Adobe Garamond Pro" pitchFamily="18" charset="0"/>
              </a:rPr>
              <a:t>=) betere doorstroming naar arbeidsdeelname – individuele aanpak (Vanaf 1 </a:t>
            </a:r>
            <a:r>
              <a:rPr lang="nl-BE" dirty="0" err="1" smtClean="0">
                <a:latin typeface="Adobe Garamond Pro" pitchFamily="18" charset="0"/>
              </a:rPr>
              <a:t>lln</a:t>
            </a:r>
            <a:r>
              <a:rPr lang="nl-BE" dirty="0" smtClean="0">
                <a:latin typeface="Adobe Garamond Pro" pitchFamily="18" charset="0"/>
              </a:rPr>
              <a:t> krijgt men 1,2 lestijd)</a:t>
            </a:r>
          </a:p>
          <a:p>
            <a:endParaRPr lang="nl-BE"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Nieuwkomer</a:t>
            </a:r>
          </a:p>
          <a:p>
            <a:pPr marL="361950" lvl="1" indent="-228600">
              <a:spcBef>
                <a:spcPct val="20000"/>
              </a:spcBef>
              <a:buClr>
                <a:schemeClr val="accent1"/>
              </a:buClr>
              <a:buFont typeface="Arial" pitchFamily="34" charset="0"/>
              <a:buChar char="•"/>
            </a:pPr>
            <a:r>
              <a:rPr lang="nl-BE" dirty="0">
                <a:latin typeface="Adobe Garamond Pro"/>
              </a:rPr>
              <a:t>Nederlands niet als thuistaal of moedertaal</a:t>
            </a:r>
          </a:p>
          <a:p>
            <a:pPr marL="361950" lvl="1" indent="-228600">
              <a:spcBef>
                <a:spcPct val="20000"/>
              </a:spcBef>
              <a:buClr>
                <a:schemeClr val="accent1"/>
              </a:buClr>
              <a:buFont typeface="Arial" pitchFamily="34" charset="0"/>
              <a:buChar char="•"/>
            </a:pPr>
            <a:r>
              <a:rPr lang="nl-BE" dirty="0">
                <a:latin typeface="Adobe Garamond Pro"/>
              </a:rPr>
              <a:t>Max. 9 maanden ingeschreven</a:t>
            </a:r>
          </a:p>
          <a:p>
            <a:pPr marL="361950" lvl="1" indent="-228600">
              <a:spcBef>
                <a:spcPct val="20000"/>
              </a:spcBef>
              <a:buClr>
                <a:schemeClr val="accent1"/>
              </a:buClr>
              <a:buFont typeface="Arial" pitchFamily="34" charset="0"/>
              <a:buChar char="•"/>
            </a:pPr>
            <a:r>
              <a:rPr lang="nl-BE" dirty="0">
                <a:latin typeface="Adobe Garamond Pro"/>
              </a:rPr>
              <a:t>Onvoldoende Nederlands voor het deeltijds </a:t>
            </a:r>
            <a:r>
              <a:rPr lang="nl-BE" dirty="0" err="1">
                <a:latin typeface="Adobe Garamond Pro"/>
              </a:rPr>
              <a:t>beroepssecundair</a:t>
            </a:r>
            <a:r>
              <a:rPr lang="nl-BE" dirty="0">
                <a:latin typeface="Adobe Garamond Pro"/>
              </a:rPr>
              <a:t> onderwijs</a:t>
            </a:r>
          </a:p>
          <a:p>
            <a:pPr marL="361950" lvl="1" indent="-228600">
              <a:spcBef>
                <a:spcPct val="20000"/>
              </a:spcBef>
              <a:buClr>
                <a:schemeClr val="accent1"/>
              </a:buClr>
              <a:buFont typeface="Arial" pitchFamily="34" charset="0"/>
              <a:buChar char="•"/>
            </a:pPr>
            <a:r>
              <a:rPr lang="nl-BE" dirty="0">
                <a:latin typeface="Adobe Garamond Pro"/>
              </a:rPr>
              <a:t>Op 31 december de leeftijd van 18 jaar niet bereikt</a:t>
            </a:r>
          </a:p>
          <a:p>
            <a:pPr marL="285750" indent="-285750">
              <a:buFontTx/>
              <a:buChar char="-"/>
            </a:pPr>
            <a:endParaRPr lang="nl-BE" dirty="0">
              <a:latin typeface="Adobe Garamond Pro" pitchFamily="18" charset="0"/>
            </a:endParaRPr>
          </a:p>
          <a:p>
            <a:r>
              <a:rPr lang="nl-BE" dirty="0" err="1" smtClean="0">
                <a:latin typeface="Adobe Garamond Pro" pitchFamily="18" charset="0"/>
              </a:rPr>
              <a:t>Uitz</a:t>
            </a:r>
            <a:r>
              <a:rPr lang="nl-BE" dirty="0" smtClean="0">
                <a:latin typeface="Adobe Garamond Pro" pitchFamily="18" charset="0"/>
              </a:rPr>
              <a:t>. Afwijking aanvragen voor 1, 3 en 5 met begeleidend schrijven CLB</a:t>
            </a:r>
            <a:endParaRPr lang="nl-BE" dirty="0">
              <a:latin typeface="Adobe Garamond Pro" pitchFamily="18" charset="0"/>
            </a:endParaRPr>
          </a:p>
        </p:txBody>
      </p:sp>
    </p:spTree>
    <p:extLst>
      <p:ext uri="{BB962C8B-B14F-4D97-AF65-F5344CB8AC3E}">
        <p14:creationId xmlns:p14="http://schemas.microsoft.com/office/powerpoint/2010/main" val="37639202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Recht op onderwijs en AN</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a:off x="683568" y="1988840"/>
            <a:ext cx="7776864" cy="4013406"/>
          </a:xfrm>
          <a:prstGeom prst="rect">
            <a:avLst/>
          </a:prstGeom>
          <a:noFill/>
        </p:spPr>
        <p:txBody>
          <a:bodyPr wrap="square" rtlCol="0">
            <a:spAutoFit/>
          </a:bodyPr>
          <a:lstStyle/>
          <a:p>
            <a:r>
              <a:rPr lang="nl-BE" sz="1600" b="1" dirty="0" smtClean="0">
                <a:latin typeface="Adobe Garamond Pro" pitchFamily="18" charset="0"/>
              </a:rPr>
              <a:t>Recht op onderwijs voor kinderen zonder wettig verblijfsstatuut. GD/2003/03 – Publicatiedatum 24/02/2003 – laatste wijziging </a:t>
            </a:r>
            <a:r>
              <a:rPr lang="nl-BE" sz="1600" b="1" dirty="0" smtClean="0">
                <a:latin typeface="Adobe Garamond Pro" pitchFamily="18" charset="0"/>
              </a:rPr>
              <a:t>07/12/2009</a:t>
            </a:r>
            <a:endParaRPr lang="nl-BE" b="1"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Ieder kind dat hier verblijft heeft recht op </a:t>
            </a:r>
            <a:r>
              <a:rPr lang="nl-BE" dirty="0" smtClean="0">
                <a:latin typeface="Adobe Garamond Pro"/>
              </a:rPr>
              <a:t>onderwijs</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Onderworpen aan de </a:t>
            </a:r>
            <a:r>
              <a:rPr lang="nl-BE" dirty="0" smtClean="0">
                <a:latin typeface="Adobe Garamond Pro"/>
              </a:rPr>
              <a:t>leerplicht</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Afdwingbaar vanaf 60ste dag na </a:t>
            </a:r>
            <a:r>
              <a:rPr lang="nl-BE" dirty="0" smtClean="0">
                <a:latin typeface="Adobe Garamond Pro"/>
              </a:rPr>
              <a:t>inschrijving</a:t>
            </a:r>
          </a:p>
          <a:p>
            <a:pPr marL="133350" lvl="1">
              <a:spcBef>
                <a:spcPct val="20000"/>
              </a:spcBef>
              <a:buClr>
                <a:schemeClr val="accent1"/>
              </a:buClr>
            </a:pPr>
            <a:endParaRPr lang="nl-BE" dirty="0">
              <a:latin typeface="Adobe Garamond Pro"/>
            </a:endParaRPr>
          </a:p>
          <a:p>
            <a:pPr marL="133350" lvl="1">
              <a:spcBef>
                <a:spcPct val="20000"/>
              </a:spcBef>
              <a:buClr>
                <a:schemeClr val="accent1"/>
              </a:buClr>
            </a:pPr>
            <a:endParaRPr lang="nl-BE" dirty="0">
              <a:latin typeface="Adobe Garamond Pro"/>
            </a:endParaRPr>
          </a:p>
          <a:p>
            <a:r>
              <a:rPr lang="nl-BE" sz="1600" b="1" dirty="0">
                <a:latin typeface="Adobe Garamond Pro" pitchFamily="18" charset="0"/>
              </a:rPr>
              <a:t>Het gelijke kansenbeleid voor het basisonderwijs </a:t>
            </a:r>
            <a:r>
              <a:rPr lang="nl-BE" sz="1600" b="1" dirty="0" err="1">
                <a:latin typeface="Adobe Garamond Pro" pitchFamily="18" charset="0"/>
              </a:rPr>
              <a:t>BaO</a:t>
            </a:r>
            <a:r>
              <a:rPr lang="nl-BE" sz="1600" b="1" dirty="0">
                <a:latin typeface="Adobe Garamond Pro" pitchFamily="18" charset="0"/>
              </a:rPr>
              <a:t>/2006/01 – publicatiedatum 13/06/2006 – datum laatste wijziging </a:t>
            </a:r>
            <a:r>
              <a:rPr lang="nl-BE" sz="1600" b="1" dirty="0" smtClean="0">
                <a:latin typeface="Adobe Garamond Pro" pitchFamily="18" charset="0"/>
              </a:rPr>
              <a:t>11/10/2011</a:t>
            </a:r>
            <a:endParaRPr lang="nl-BE" dirty="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Uitzonderingsmaatregel voor inschrijving van AN na volverklaring, enkel in het basisonderwijs</a:t>
            </a:r>
          </a:p>
          <a:p>
            <a:pPr marL="361950" lvl="1" indent="-228600">
              <a:spcBef>
                <a:spcPct val="20000"/>
              </a:spcBef>
              <a:buClr>
                <a:schemeClr val="accent1"/>
              </a:buClr>
              <a:buFont typeface="Arial" pitchFamily="34" charset="0"/>
              <a:buChar char="•"/>
            </a:pPr>
            <a:r>
              <a:rPr lang="nl-BE" dirty="0">
                <a:latin typeface="Adobe Garamond Pro"/>
              </a:rPr>
              <a:t>Scholen mogen AN inschrijven na volverklaring maar moeten niet</a:t>
            </a:r>
          </a:p>
          <a:p>
            <a:pPr marL="361950" lvl="1" indent="-228600">
              <a:spcBef>
                <a:spcPct val="20000"/>
              </a:spcBef>
              <a:buClr>
                <a:schemeClr val="accent1"/>
              </a:buClr>
              <a:buFont typeface="Arial" pitchFamily="34" charset="0"/>
              <a:buChar char="•"/>
            </a:pPr>
            <a:endParaRPr lang="nl-BE" dirty="0">
              <a:latin typeface="Adobe Garamond Pro"/>
            </a:endParaRPr>
          </a:p>
        </p:txBody>
      </p:sp>
    </p:spTree>
    <p:extLst>
      <p:ext uri="{BB962C8B-B14F-4D97-AF65-F5344CB8AC3E}">
        <p14:creationId xmlns:p14="http://schemas.microsoft.com/office/powerpoint/2010/main" val="37618396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Recht op onderwijs en AN</a:t>
            </a:r>
            <a:endParaRPr lang="nl-BE" dirty="0"/>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692854"/>
            <a:ext cx="1392939" cy="1048514"/>
          </a:xfrm>
        </p:spPr>
      </p:pic>
      <p:sp>
        <p:nvSpPr>
          <p:cNvPr id="5" name="Tekstvak 4"/>
          <p:cNvSpPr txBox="1"/>
          <p:nvPr/>
        </p:nvSpPr>
        <p:spPr>
          <a:xfrm>
            <a:off x="1403648" y="1988840"/>
            <a:ext cx="7416824" cy="646331"/>
          </a:xfrm>
          <a:prstGeom prst="rect">
            <a:avLst/>
          </a:prstGeom>
          <a:noFill/>
        </p:spPr>
        <p:txBody>
          <a:bodyPr wrap="square" rtlCol="0">
            <a:spAutoFit/>
          </a:bodyPr>
          <a:lstStyle/>
          <a:p>
            <a:endParaRPr lang="nl-BE" dirty="0" smtClean="0"/>
          </a:p>
          <a:p>
            <a:endParaRPr lang="nl-BE" dirty="0"/>
          </a:p>
        </p:txBody>
      </p:sp>
      <p:sp>
        <p:nvSpPr>
          <p:cNvPr id="3" name="Tekstvak 2"/>
          <p:cNvSpPr txBox="1"/>
          <p:nvPr/>
        </p:nvSpPr>
        <p:spPr>
          <a:xfrm>
            <a:off x="683568" y="2060848"/>
            <a:ext cx="7776864" cy="3631763"/>
          </a:xfrm>
          <a:prstGeom prst="rect">
            <a:avLst/>
          </a:prstGeom>
          <a:noFill/>
        </p:spPr>
        <p:txBody>
          <a:bodyPr wrap="square" rtlCol="0">
            <a:spAutoFit/>
          </a:bodyPr>
          <a:lstStyle/>
          <a:p>
            <a:r>
              <a:rPr lang="nl-BE" sz="1600" b="1" dirty="0" smtClean="0">
                <a:latin typeface="Adobe Garamond Pro" pitchFamily="18" charset="0"/>
              </a:rPr>
              <a:t>Het nieuwe inschrijvingsrecht vanaf 01/09/2012 en van toepassing op inschrijvingen schooljaar 2013-2014</a:t>
            </a:r>
          </a:p>
          <a:p>
            <a:endParaRPr lang="nl-BE" b="1" dirty="0" smtClean="0">
              <a:latin typeface="Adobe Garamond Pro" pitchFamily="18" charset="0"/>
            </a:endParaRPr>
          </a:p>
          <a:p>
            <a:r>
              <a:rPr lang="nl-BE" dirty="0" smtClean="0">
                <a:latin typeface="Adobe Garamond Pro" pitchFamily="18" charset="0"/>
              </a:rPr>
              <a:t>Capaciteitsbepaling voor anderstalige nieuwkomers (basisonderwijs)</a:t>
            </a:r>
          </a:p>
          <a:p>
            <a:endParaRPr lang="nl-BE"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Voorwaarde: een school op redelijke afstand, die rekening houdt met de vrije schoolkeuze van de ouders</a:t>
            </a:r>
          </a:p>
          <a:p>
            <a:pPr marL="361950" lvl="1" indent="-228600">
              <a:spcBef>
                <a:spcPct val="20000"/>
              </a:spcBef>
              <a:buClr>
                <a:schemeClr val="accent1"/>
              </a:buClr>
              <a:buFont typeface="Arial" pitchFamily="34" charset="0"/>
              <a:buChar char="•"/>
            </a:pPr>
            <a:r>
              <a:rPr lang="nl-BE" dirty="0">
                <a:latin typeface="Adobe Garamond Pro"/>
              </a:rPr>
              <a:t>Indien capaciteitsbepaling AN: nooit minder dan 8 leerlingen</a:t>
            </a:r>
          </a:p>
          <a:p>
            <a:pPr marL="361950" lvl="1" indent="-228600">
              <a:spcBef>
                <a:spcPct val="20000"/>
              </a:spcBef>
              <a:buClr>
                <a:schemeClr val="accent1"/>
              </a:buClr>
              <a:buFont typeface="Arial" pitchFamily="34" charset="0"/>
              <a:buChar char="•"/>
            </a:pPr>
            <a:r>
              <a:rPr lang="nl-BE" dirty="0">
                <a:latin typeface="Adobe Garamond Pro"/>
              </a:rPr>
              <a:t>Afspraken binnen het LOP of tussen scholen in dezelfde gemeente indien geen LOP</a:t>
            </a:r>
          </a:p>
          <a:p>
            <a:pPr marL="361950" lvl="1" indent="-228600">
              <a:spcBef>
                <a:spcPct val="20000"/>
              </a:spcBef>
              <a:buClr>
                <a:schemeClr val="accent1"/>
              </a:buClr>
              <a:buFont typeface="Arial" pitchFamily="34" charset="0"/>
              <a:buChar char="•"/>
            </a:pPr>
            <a:r>
              <a:rPr lang="nl-BE" dirty="0">
                <a:latin typeface="Adobe Garamond Pro"/>
              </a:rPr>
              <a:t>School kan afwijken van de weigeringsgrond capaciteit om AN in te schrijven</a:t>
            </a:r>
          </a:p>
          <a:p>
            <a:pPr marL="285750" indent="-285750">
              <a:buFontTx/>
              <a:buChar char="-"/>
            </a:pPr>
            <a:endParaRPr lang="nl-BE" dirty="0">
              <a:latin typeface="Adobe Garamond Pro" pitchFamily="18" charset="0"/>
            </a:endParaRPr>
          </a:p>
        </p:txBody>
      </p:sp>
    </p:spTree>
    <p:extLst>
      <p:ext uri="{BB962C8B-B14F-4D97-AF65-F5344CB8AC3E}">
        <p14:creationId xmlns:p14="http://schemas.microsoft.com/office/powerpoint/2010/main" val="19025842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chemeClr val="bg1">
                    <a:lumMod val="50000"/>
                  </a:schemeClr>
                </a:solidFill>
              </a:rPr>
              <a:t>LOP en AN</a:t>
            </a:r>
            <a:endParaRPr lang="nl-BE" dirty="0">
              <a:solidFill>
                <a:schemeClr val="bg1">
                  <a:lumMod val="50000"/>
                </a:schemeClr>
              </a:solidFill>
            </a:endParaRPr>
          </a:p>
        </p:txBody>
      </p:sp>
      <p:sp>
        <p:nvSpPr>
          <p:cNvPr id="3" name="Tekstvak 2"/>
          <p:cNvSpPr txBox="1"/>
          <p:nvPr/>
        </p:nvSpPr>
        <p:spPr>
          <a:xfrm>
            <a:off x="827584" y="2564904"/>
            <a:ext cx="6336704" cy="2634567"/>
          </a:xfrm>
          <a:prstGeom prst="rect">
            <a:avLst/>
          </a:prstGeom>
          <a:noFill/>
        </p:spPr>
        <p:txBody>
          <a:bodyPr wrap="square" rtlCol="0">
            <a:spAutoFit/>
          </a:bodyPr>
          <a:lstStyle/>
          <a:p>
            <a:r>
              <a:rPr lang="nl-BE" sz="1600" b="1" dirty="0" smtClean="0">
                <a:latin typeface="Adobe Garamond Pro" pitchFamily="18" charset="0"/>
              </a:rPr>
              <a:t>Decreet betreffende gelijke onderwijskansen I – B.S. 14/09/2002 – laatste publicatiedatum 01/09/2011</a:t>
            </a:r>
          </a:p>
          <a:p>
            <a:endParaRPr lang="nl-BE" dirty="0">
              <a:latin typeface="Adobe Garamond Pro" pitchFamily="18" charset="0"/>
            </a:endParaRPr>
          </a:p>
          <a:p>
            <a:r>
              <a:rPr lang="nl-BE" dirty="0" smtClean="0">
                <a:latin typeface="Adobe Garamond Pro" pitchFamily="18" charset="0"/>
              </a:rPr>
              <a:t>LOP maakt afspraken </a:t>
            </a:r>
            <a:r>
              <a:rPr lang="nl-BE" dirty="0" smtClean="0">
                <a:latin typeface="Adobe Garamond Pro" pitchFamily="18" charset="0"/>
              </a:rPr>
              <a:t>over</a:t>
            </a:r>
            <a:endParaRPr lang="nl-BE"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de opvang, het aanbod en de toeleiding van leerlingen naar het onthaalonderwijs voor anderstalige nieuwkomers </a:t>
            </a:r>
          </a:p>
          <a:p>
            <a:pPr marL="361950" lvl="1" indent="-228600">
              <a:spcBef>
                <a:spcPct val="20000"/>
              </a:spcBef>
              <a:buClr>
                <a:schemeClr val="accent1"/>
              </a:buClr>
              <a:buFont typeface="Arial" pitchFamily="34" charset="0"/>
              <a:buChar char="•"/>
            </a:pPr>
            <a:r>
              <a:rPr lang="nl-BE" dirty="0">
                <a:latin typeface="Adobe Garamond Pro"/>
              </a:rPr>
              <a:t>de opvolging van gewezen anderstalige nieuwkomers in het gefinancierd of gesubsidieerd onderwijs</a:t>
            </a:r>
          </a:p>
          <a:p>
            <a:endParaRPr lang="nl-BE" dirty="0">
              <a:latin typeface="Adobe Garamond Pro" pitchFamily="18" charset="0"/>
            </a:endParaRPr>
          </a:p>
        </p:txBody>
      </p:sp>
      <p:pic>
        <p:nvPicPr>
          <p:cNvPr id="4" name="Tijdelijke aanduiding voor inhoud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5733256"/>
            <a:ext cx="1392939" cy="1048514"/>
          </a:xfrm>
          <a:prstGeom prst="rect">
            <a:avLst/>
          </a:prstGeom>
        </p:spPr>
      </p:pic>
    </p:spTree>
    <p:extLst>
      <p:ext uri="{BB962C8B-B14F-4D97-AF65-F5344CB8AC3E}">
        <p14:creationId xmlns:p14="http://schemas.microsoft.com/office/powerpoint/2010/main" val="22089495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chemeClr val="bg1">
                    <a:lumMod val="50000"/>
                  </a:schemeClr>
                </a:solidFill>
              </a:rPr>
              <a:t>CLB en AN</a:t>
            </a:r>
            <a:endParaRPr lang="nl-BE" dirty="0">
              <a:solidFill>
                <a:schemeClr val="bg1">
                  <a:lumMod val="50000"/>
                </a:schemeClr>
              </a:solidFill>
            </a:endParaRPr>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733256"/>
            <a:ext cx="1392939" cy="1048514"/>
          </a:xfrm>
        </p:spPr>
      </p:pic>
      <p:sp>
        <p:nvSpPr>
          <p:cNvPr id="5" name="Tekstvak 4"/>
          <p:cNvSpPr txBox="1"/>
          <p:nvPr/>
        </p:nvSpPr>
        <p:spPr>
          <a:xfrm>
            <a:off x="683568" y="2204864"/>
            <a:ext cx="7776864" cy="2191369"/>
          </a:xfrm>
          <a:prstGeom prst="rect">
            <a:avLst/>
          </a:prstGeom>
          <a:noFill/>
        </p:spPr>
        <p:txBody>
          <a:bodyPr wrap="square" rtlCol="0">
            <a:spAutoFit/>
          </a:bodyPr>
          <a:lstStyle/>
          <a:p>
            <a:r>
              <a:rPr lang="nl-BE" sz="1600" b="1" dirty="0" smtClean="0">
                <a:latin typeface="Adobe Garamond Pro" pitchFamily="18" charset="0"/>
              </a:rPr>
              <a:t>Decreet betreffende de CLB – publicatiedatum B.S.10/04/1999 – laatste wijziging 01/09/2011</a:t>
            </a:r>
          </a:p>
          <a:p>
            <a:endParaRPr lang="nl-BE"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AN = benoemd als </a:t>
            </a:r>
            <a:r>
              <a:rPr lang="nl-BE" dirty="0" smtClean="0">
                <a:latin typeface="Adobe Garamond Pro"/>
              </a:rPr>
              <a:t>preferentiegroep</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AN = kunnen ondergebracht worden bij de prioritaire </a:t>
            </a:r>
            <a:r>
              <a:rPr lang="nl-BE" dirty="0" smtClean="0">
                <a:latin typeface="Adobe Garamond Pro"/>
              </a:rPr>
              <a:t>doelgroepen</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AN worden prioritair begeleid om doorstroming te </a:t>
            </a:r>
            <a:r>
              <a:rPr lang="nl-BE" dirty="0" smtClean="0">
                <a:latin typeface="Adobe Garamond Pro"/>
              </a:rPr>
              <a:t>optimaliseren</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Omkadering = coëfficiënt 4 voor </a:t>
            </a:r>
            <a:r>
              <a:rPr lang="nl-BE" dirty="0" err="1">
                <a:latin typeface="Adobe Garamond Pro"/>
              </a:rPr>
              <a:t>BaO</a:t>
            </a:r>
            <a:r>
              <a:rPr lang="nl-BE" dirty="0">
                <a:latin typeface="Adobe Garamond Pro"/>
              </a:rPr>
              <a:t> en voor SO</a:t>
            </a:r>
            <a:endParaRPr lang="nl-BE" dirty="0">
              <a:latin typeface="Adobe Garamond Pro"/>
            </a:endParaRPr>
          </a:p>
        </p:txBody>
      </p:sp>
    </p:spTree>
    <p:extLst>
      <p:ext uri="{BB962C8B-B14F-4D97-AF65-F5344CB8AC3E}">
        <p14:creationId xmlns:p14="http://schemas.microsoft.com/office/powerpoint/2010/main" val="26319146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solidFill>
                  <a:schemeClr val="bg1">
                    <a:lumMod val="50000"/>
                  </a:schemeClr>
                </a:solidFill>
              </a:rPr>
              <a:t>Clb</a:t>
            </a:r>
            <a:r>
              <a:rPr lang="nl-BE" dirty="0" smtClean="0">
                <a:solidFill>
                  <a:schemeClr val="bg1">
                    <a:lumMod val="50000"/>
                  </a:schemeClr>
                </a:solidFill>
              </a:rPr>
              <a:t> en An</a:t>
            </a:r>
            <a:endParaRPr lang="nl-BE" dirty="0">
              <a:solidFill>
                <a:schemeClr val="bg1">
                  <a:lumMod val="50000"/>
                </a:schemeClr>
              </a:solidFill>
            </a:endParaRPr>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733256"/>
            <a:ext cx="1392939" cy="1048514"/>
          </a:xfrm>
        </p:spPr>
      </p:pic>
      <p:sp>
        <p:nvSpPr>
          <p:cNvPr id="3" name="Tekstvak 2"/>
          <p:cNvSpPr txBox="1"/>
          <p:nvPr/>
        </p:nvSpPr>
        <p:spPr>
          <a:xfrm flipH="1">
            <a:off x="683566" y="2420888"/>
            <a:ext cx="7776865" cy="2634567"/>
          </a:xfrm>
          <a:prstGeom prst="rect">
            <a:avLst/>
          </a:prstGeom>
          <a:noFill/>
        </p:spPr>
        <p:txBody>
          <a:bodyPr wrap="square" rtlCol="0">
            <a:spAutoFit/>
          </a:bodyPr>
          <a:lstStyle/>
          <a:p>
            <a:r>
              <a:rPr lang="nl-BE" sz="1600" b="1" dirty="0" smtClean="0">
                <a:latin typeface="Adobe Garamond Pro" pitchFamily="18" charset="0"/>
              </a:rPr>
              <a:t>BVR tot vaststelling van de operationele doelstellingen van de CLB – publicatiedatum B.S. 03/09/2009 – datum laatste wijziging 21/04/2011</a:t>
            </a:r>
          </a:p>
          <a:p>
            <a:endParaRPr lang="nl-BE" b="1"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Kernactiviteiten actief aanbieden aan AN bij de aanpak van zorgvragen binnen het begeleidingsdomein onderwijsloopbaan (onthaal, vraagverheldering, informatie en </a:t>
            </a:r>
            <a:r>
              <a:rPr lang="nl-BE" dirty="0" smtClean="0">
                <a:latin typeface="Adobe Garamond Pro"/>
              </a:rPr>
              <a:t>advies</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Vaccinaties </a:t>
            </a:r>
            <a:r>
              <a:rPr lang="nl-BE" dirty="0">
                <a:latin typeface="Adobe Garamond Pro"/>
              </a:rPr>
              <a:t>aanbieden wanneer de vaccinatiestatus niet voldoet aan het vaccinatieschema</a:t>
            </a:r>
          </a:p>
          <a:p>
            <a:endParaRPr lang="nl-BE" dirty="0" smtClean="0">
              <a:latin typeface="Adobe Garamond Pro" pitchFamily="18" charset="0"/>
            </a:endParaRPr>
          </a:p>
        </p:txBody>
      </p:sp>
    </p:spTree>
    <p:extLst>
      <p:ext uri="{BB962C8B-B14F-4D97-AF65-F5344CB8AC3E}">
        <p14:creationId xmlns:p14="http://schemas.microsoft.com/office/powerpoint/2010/main" val="27834360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chemeClr val="bg1">
                    <a:lumMod val="50000"/>
                  </a:schemeClr>
                </a:solidFill>
              </a:rPr>
              <a:t>Talenconceptnota </a:t>
            </a:r>
            <a:r>
              <a:rPr lang="nl-BE" dirty="0">
                <a:solidFill>
                  <a:schemeClr val="bg1">
                    <a:lumMod val="50000"/>
                  </a:schemeClr>
                </a:solidFill>
              </a:rPr>
              <a:t>e</a:t>
            </a:r>
            <a:r>
              <a:rPr lang="nl-BE" dirty="0" smtClean="0">
                <a:solidFill>
                  <a:schemeClr val="bg1">
                    <a:lumMod val="50000"/>
                  </a:schemeClr>
                </a:solidFill>
              </a:rPr>
              <a:t>n AN</a:t>
            </a:r>
            <a:endParaRPr lang="nl-BE" dirty="0">
              <a:solidFill>
                <a:schemeClr val="bg1">
                  <a:lumMod val="50000"/>
                </a:schemeClr>
              </a:solidFill>
            </a:endParaRPr>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733256"/>
            <a:ext cx="1392939" cy="1048514"/>
          </a:xfrm>
        </p:spPr>
      </p:pic>
      <p:sp>
        <p:nvSpPr>
          <p:cNvPr id="3" name="Tekstvak 2"/>
          <p:cNvSpPr txBox="1"/>
          <p:nvPr/>
        </p:nvSpPr>
        <p:spPr>
          <a:xfrm>
            <a:off x="683568" y="2276872"/>
            <a:ext cx="7776864" cy="3059299"/>
          </a:xfrm>
          <a:prstGeom prst="rect">
            <a:avLst/>
          </a:prstGeom>
          <a:noFill/>
        </p:spPr>
        <p:txBody>
          <a:bodyPr wrap="square" rtlCol="0">
            <a:spAutoFit/>
          </a:bodyPr>
          <a:lstStyle/>
          <a:p>
            <a:r>
              <a:rPr lang="nl-BE" sz="2000" b="1" i="1" dirty="0" smtClean="0">
                <a:latin typeface="Adobe Garamond Pro" pitchFamily="18" charset="0"/>
              </a:rPr>
              <a:t>Conceptnota “Samen taalgrenzen verleggen”</a:t>
            </a:r>
          </a:p>
          <a:p>
            <a:endParaRPr lang="nl-BE" b="1"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Inzetten op taalontwikkeling van het </a:t>
            </a:r>
            <a:r>
              <a:rPr lang="nl-BE" dirty="0" err="1">
                <a:latin typeface="Adobe Garamond Pro"/>
              </a:rPr>
              <a:t>standaardnederlands</a:t>
            </a:r>
            <a:r>
              <a:rPr lang="nl-BE" dirty="0">
                <a:latin typeface="Adobe Garamond Pro"/>
              </a:rPr>
              <a:t> van jonge </a:t>
            </a:r>
            <a:r>
              <a:rPr lang="nl-BE" dirty="0" smtClean="0">
                <a:latin typeface="Adobe Garamond Pro"/>
              </a:rPr>
              <a:t>kinderen</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Engagement van </a:t>
            </a:r>
            <a:r>
              <a:rPr lang="nl-BE" dirty="0" smtClean="0">
                <a:latin typeface="Adobe Garamond Pro"/>
              </a:rPr>
              <a:t>ouders</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Hervorming van het onthaalonderwijs </a:t>
            </a:r>
            <a:r>
              <a:rPr lang="nl-BE" dirty="0" err="1">
                <a:latin typeface="Adobe Garamond Pro"/>
              </a:rPr>
              <a:t>BaO</a:t>
            </a:r>
            <a:r>
              <a:rPr lang="nl-BE" dirty="0">
                <a:latin typeface="Adobe Garamond Pro"/>
              </a:rPr>
              <a:t> is voorzien</a:t>
            </a:r>
          </a:p>
          <a:p>
            <a:pPr marL="742950" lvl="1" indent="-285750">
              <a:buFontTx/>
              <a:buChar char="-"/>
            </a:pPr>
            <a:r>
              <a:rPr lang="nl-BE" dirty="0" smtClean="0">
                <a:latin typeface="Adobe Garamond Pro" pitchFamily="18" charset="0"/>
              </a:rPr>
              <a:t>Taalbad van 4 weken bij een 1</a:t>
            </a:r>
            <a:r>
              <a:rPr lang="nl-BE" baseline="30000" dirty="0" smtClean="0">
                <a:latin typeface="Adobe Garamond Pro" pitchFamily="18" charset="0"/>
              </a:rPr>
              <a:t>ste</a:t>
            </a:r>
            <a:r>
              <a:rPr lang="nl-BE" dirty="0" smtClean="0">
                <a:latin typeface="Adobe Garamond Pro" pitchFamily="18" charset="0"/>
              </a:rPr>
              <a:t> inschrijving AN</a:t>
            </a:r>
          </a:p>
          <a:p>
            <a:pPr marL="742950" lvl="1" indent="-285750">
              <a:buFontTx/>
              <a:buChar char="-"/>
            </a:pPr>
            <a:r>
              <a:rPr lang="nl-BE" dirty="0" smtClean="0">
                <a:latin typeface="Adobe Garamond Pro" pitchFamily="18" charset="0"/>
              </a:rPr>
              <a:t>Na screening mogelijk opnieuw taalbad van 4 weken</a:t>
            </a:r>
          </a:p>
          <a:p>
            <a:pPr marL="742950" lvl="1" indent="-285750">
              <a:buFontTx/>
              <a:buChar char="-"/>
            </a:pPr>
            <a:r>
              <a:rPr lang="nl-BE" dirty="0" smtClean="0">
                <a:latin typeface="Adobe Garamond Pro" pitchFamily="18" charset="0"/>
              </a:rPr>
              <a:t>Aansluitend keuze voor inclusie met opvolgtraject</a:t>
            </a:r>
          </a:p>
          <a:p>
            <a:pPr marL="742950" lvl="1" indent="-285750">
              <a:buFontTx/>
              <a:buChar char="-"/>
            </a:pPr>
            <a:r>
              <a:rPr lang="nl-BE" dirty="0" smtClean="0">
                <a:latin typeface="Adobe Garamond Pro" pitchFamily="18" charset="0"/>
              </a:rPr>
              <a:t>Mogelijke verplichting tot lessen Nederlands buiten de school (???)</a:t>
            </a:r>
          </a:p>
          <a:p>
            <a:pPr lvl="1"/>
            <a:endParaRPr lang="nl-BE" dirty="0">
              <a:latin typeface="Adobe Garamond Pro" pitchFamily="18" charset="0"/>
            </a:endParaRPr>
          </a:p>
        </p:txBody>
      </p:sp>
    </p:spTree>
    <p:extLst>
      <p:ext uri="{BB962C8B-B14F-4D97-AF65-F5344CB8AC3E}">
        <p14:creationId xmlns:p14="http://schemas.microsoft.com/office/powerpoint/2010/main" val="34663239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chemeClr val="bg1">
                    <a:lumMod val="50000"/>
                  </a:schemeClr>
                </a:solidFill>
              </a:rPr>
              <a:t>Talenconceptnota </a:t>
            </a:r>
            <a:r>
              <a:rPr lang="nl-BE" dirty="0">
                <a:solidFill>
                  <a:schemeClr val="bg1">
                    <a:lumMod val="50000"/>
                  </a:schemeClr>
                </a:solidFill>
              </a:rPr>
              <a:t>e</a:t>
            </a:r>
            <a:r>
              <a:rPr lang="nl-BE" dirty="0" smtClean="0">
                <a:solidFill>
                  <a:schemeClr val="bg1">
                    <a:lumMod val="50000"/>
                  </a:schemeClr>
                </a:solidFill>
              </a:rPr>
              <a:t>n AN</a:t>
            </a:r>
            <a:endParaRPr lang="nl-BE" dirty="0">
              <a:solidFill>
                <a:schemeClr val="bg1">
                  <a:lumMod val="50000"/>
                </a:schemeClr>
              </a:solidFill>
            </a:endParaRPr>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733256"/>
            <a:ext cx="1392939" cy="1048514"/>
          </a:xfrm>
        </p:spPr>
      </p:pic>
      <p:sp>
        <p:nvSpPr>
          <p:cNvPr id="3" name="Tekstvak 2"/>
          <p:cNvSpPr txBox="1"/>
          <p:nvPr/>
        </p:nvSpPr>
        <p:spPr>
          <a:xfrm>
            <a:off x="683568" y="1916832"/>
            <a:ext cx="7776864" cy="3336298"/>
          </a:xfrm>
          <a:prstGeom prst="rect">
            <a:avLst/>
          </a:prstGeom>
          <a:noFill/>
        </p:spPr>
        <p:txBody>
          <a:bodyPr wrap="square" rtlCol="0">
            <a:spAutoFit/>
          </a:bodyPr>
          <a:lstStyle/>
          <a:p>
            <a:r>
              <a:rPr lang="nl-BE" sz="2000" b="1" i="1" dirty="0" smtClean="0">
                <a:latin typeface="Adobe Garamond Pro" pitchFamily="18" charset="0"/>
              </a:rPr>
              <a:t>Conceptnota “Samen taalgrenzen verleggen”</a:t>
            </a:r>
          </a:p>
          <a:p>
            <a:endParaRPr lang="nl-BE" b="1" dirty="0" smtClean="0">
              <a:latin typeface="Adobe Garamond Pro" pitchFamily="18" charset="0"/>
            </a:endParaRPr>
          </a:p>
          <a:p>
            <a:pPr marL="361950" lvl="1" indent="-228600">
              <a:spcBef>
                <a:spcPct val="20000"/>
              </a:spcBef>
              <a:buClr>
                <a:schemeClr val="accent1"/>
              </a:buClr>
              <a:buFont typeface="Arial" pitchFamily="34" charset="0"/>
              <a:buChar char="•"/>
            </a:pPr>
            <a:r>
              <a:rPr lang="nl-BE" dirty="0">
                <a:latin typeface="Adobe Garamond Pro"/>
              </a:rPr>
              <a:t>Onthaalonderwijs SO : flexibele </a:t>
            </a:r>
            <a:r>
              <a:rPr lang="nl-BE" dirty="0" smtClean="0">
                <a:latin typeface="Adobe Garamond Pro"/>
              </a:rPr>
              <a:t>opleidingstrajecten</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Proefprojecten in Antwerpen, Brussel en Gent = samenwerking tussen inburgering en </a:t>
            </a:r>
            <a:r>
              <a:rPr lang="nl-BE" dirty="0" smtClean="0">
                <a:latin typeface="Adobe Garamond Pro"/>
              </a:rPr>
              <a:t>onderwijs</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Communicatie met de ouders</a:t>
            </a:r>
          </a:p>
          <a:p>
            <a:pPr lvl="1"/>
            <a:r>
              <a:rPr lang="nl-BE" dirty="0" smtClean="0">
                <a:latin typeface="Adobe Garamond Pro" pitchFamily="18" charset="0"/>
              </a:rPr>
              <a:t>= vrijheid tot gebruik van andere talen</a:t>
            </a:r>
          </a:p>
          <a:p>
            <a:pPr lvl="1"/>
            <a:r>
              <a:rPr lang="nl-BE" dirty="0" smtClean="0">
                <a:latin typeface="Adobe Garamond Pro" pitchFamily="18" charset="0"/>
              </a:rPr>
              <a:t>= beperkt in tijd</a:t>
            </a:r>
          </a:p>
          <a:p>
            <a:pPr lvl="1"/>
            <a:r>
              <a:rPr lang="nl-BE" dirty="0" smtClean="0">
                <a:latin typeface="Adobe Garamond Pro" pitchFamily="18" charset="0"/>
              </a:rPr>
              <a:t>= ouders stimuleren tot het gebruik van het Nederlands</a:t>
            </a:r>
          </a:p>
          <a:p>
            <a:pPr lvl="1"/>
            <a:r>
              <a:rPr lang="nl-BE" dirty="0" smtClean="0">
                <a:latin typeface="Adobe Garamond Pro" pitchFamily="18" charset="0"/>
              </a:rPr>
              <a:t>= verfijning en implementatie van instrumenten van Huizen van het Nederlands</a:t>
            </a:r>
          </a:p>
          <a:p>
            <a:pPr lvl="1"/>
            <a:endParaRPr lang="nl-BE" dirty="0" smtClean="0">
              <a:latin typeface="Adobe Garamond Pro" pitchFamily="18" charset="0"/>
            </a:endParaRPr>
          </a:p>
        </p:txBody>
      </p:sp>
    </p:spTree>
    <p:extLst>
      <p:ext uri="{BB962C8B-B14F-4D97-AF65-F5344CB8AC3E}">
        <p14:creationId xmlns:p14="http://schemas.microsoft.com/office/powerpoint/2010/main" val="17756727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chemeClr val="bg1">
                    <a:lumMod val="50000"/>
                  </a:schemeClr>
                </a:solidFill>
              </a:rPr>
              <a:t>Informatie en documentatie</a:t>
            </a:r>
            <a:endParaRPr lang="nl-BE" dirty="0">
              <a:solidFill>
                <a:schemeClr val="bg1">
                  <a:lumMod val="50000"/>
                </a:schemeClr>
              </a:solidFill>
            </a:endParaRPr>
          </a:p>
        </p:txBody>
      </p:sp>
      <p:pic>
        <p:nvPicPr>
          <p:cNvPr id="4" name="Tijdelijke aanduiding voor inhou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68344" y="5733256"/>
            <a:ext cx="1392939" cy="1048514"/>
          </a:xfrm>
        </p:spPr>
      </p:pic>
      <p:sp>
        <p:nvSpPr>
          <p:cNvPr id="3" name="Tekstvak 2"/>
          <p:cNvSpPr txBox="1"/>
          <p:nvPr/>
        </p:nvSpPr>
        <p:spPr>
          <a:xfrm>
            <a:off x="755576" y="2461069"/>
            <a:ext cx="7704856" cy="2696123"/>
          </a:xfrm>
          <a:prstGeom prst="rect">
            <a:avLst/>
          </a:prstGeom>
          <a:noFill/>
        </p:spPr>
        <p:txBody>
          <a:bodyPr wrap="square" rtlCol="0">
            <a:spAutoFit/>
          </a:bodyPr>
          <a:lstStyle/>
          <a:p>
            <a:pPr marL="361950" lvl="1" indent="-228600">
              <a:spcBef>
                <a:spcPct val="20000"/>
              </a:spcBef>
              <a:buClr>
                <a:schemeClr val="accent1"/>
              </a:buClr>
              <a:buFont typeface="Arial" pitchFamily="34" charset="0"/>
              <a:buChar char="•"/>
            </a:pPr>
            <a:r>
              <a:rPr lang="nl-BE" dirty="0" err="1">
                <a:latin typeface="Adobe Garamond Pro"/>
              </a:rPr>
              <a:t>Wetwijs</a:t>
            </a:r>
            <a:r>
              <a:rPr lang="nl-BE" dirty="0">
                <a:latin typeface="Adobe Garamond Pro"/>
              </a:rPr>
              <a:t>: </a:t>
            </a:r>
            <a:r>
              <a:rPr lang="nl-BE" dirty="0" smtClean="0">
                <a:latin typeface="Adobe Garamond Pro"/>
                <a:hlinkClick r:id="rId4"/>
              </a:rPr>
              <a:t>www.ond.vlaanderen.be/wetwijs/thema.asp?id=92</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hlinkClick r:id="rId5"/>
              </a:rPr>
              <a:t>www.anderstaligenieuwkomers.be</a:t>
            </a:r>
            <a:r>
              <a:rPr lang="nl-BE" dirty="0" smtClean="0">
                <a:latin typeface="Adobe Garamond Pro"/>
                <a:hlinkClick r:id="rId5"/>
              </a:rPr>
              <a:t>/</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hlinkClick r:id="rId6"/>
              </a:rPr>
              <a:t>www.cteno.be</a:t>
            </a:r>
            <a:r>
              <a:rPr lang="nl-BE" dirty="0">
                <a:latin typeface="Adobe Garamond Pro"/>
              </a:rPr>
              <a:t> </a:t>
            </a:r>
          </a:p>
          <a:p>
            <a:pPr marL="361950" lvl="1" indent="-228600">
              <a:spcBef>
                <a:spcPct val="20000"/>
              </a:spcBef>
              <a:buClr>
                <a:schemeClr val="accent1"/>
              </a:buClr>
              <a:buFont typeface="Arial" pitchFamily="34" charset="0"/>
              <a:buChar char="•"/>
            </a:pPr>
            <a:r>
              <a:rPr lang="nl-BE" dirty="0">
                <a:latin typeface="Adobe Garamond Pro"/>
                <a:hlinkClick r:id="rId7"/>
              </a:rPr>
              <a:t>www.kruispuntmi.be</a:t>
            </a:r>
            <a:endParaRPr lang="nl-BE" dirty="0">
              <a:latin typeface="Adobe Garamond Pro"/>
            </a:endParaRPr>
          </a:p>
          <a:p>
            <a:pPr marL="361950" lvl="1" indent="-228600">
              <a:spcBef>
                <a:spcPct val="20000"/>
              </a:spcBef>
              <a:buClr>
                <a:schemeClr val="accent1"/>
              </a:buClr>
              <a:buFont typeface="Arial" pitchFamily="34" charset="0"/>
              <a:buChar char="•"/>
            </a:pPr>
            <a:r>
              <a:rPr lang="nl-BE" dirty="0" smtClean="0">
                <a:latin typeface="Adobe Garamond Pro"/>
                <a:hlinkClick r:id="rId8"/>
              </a:rPr>
              <a:t>www.kruispuntmi.be/toolbox/thema.aspx?id=624</a:t>
            </a:r>
            <a:endParaRPr lang="nl-BE" dirty="0">
              <a:latin typeface="Adobe Garamond Pro"/>
            </a:endParaRPr>
          </a:p>
          <a:p>
            <a:pPr marL="361950" lvl="1" indent="-228600">
              <a:spcBef>
                <a:spcPct val="20000"/>
              </a:spcBef>
              <a:buClr>
                <a:schemeClr val="accent1"/>
              </a:buClr>
              <a:buFont typeface="Arial" pitchFamily="34" charset="0"/>
              <a:buChar char="•"/>
            </a:pPr>
            <a:r>
              <a:rPr lang="nl-BE" dirty="0" smtClean="0">
                <a:latin typeface="Adobe Garamond Pro"/>
                <a:hlinkClick r:id="rId9"/>
              </a:rPr>
              <a:t>www.steunpuntdiversiteitenleren.be</a:t>
            </a:r>
            <a:endParaRPr lang="nl-BE" dirty="0">
              <a:latin typeface="Adobe Garamond Pro"/>
            </a:endParaRPr>
          </a:p>
          <a:p>
            <a:pPr marL="361950" lvl="1" indent="-228600">
              <a:spcBef>
                <a:spcPct val="20000"/>
              </a:spcBef>
              <a:buClr>
                <a:schemeClr val="accent1"/>
              </a:buClr>
              <a:buFont typeface="Arial" pitchFamily="34" charset="0"/>
              <a:buChar char="•"/>
            </a:pPr>
            <a:r>
              <a:rPr lang="nl-BE" dirty="0" smtClean="0">
                <a:latin typeface="Adobe Garamond Pro"/>
                <a:hlinkClick r:id="rId10"/>
              </a:rPr>
              <a:t>www.meertaligheid.be</a:t>
            </a:r>
            <a:endParaRPr lang="nl-BE" dirty="0">
              <a:latin typeface="Adobe Garamond Pro"/>
            </a:endParaRPr>
          </a:p>
          <a:p>
            <a:pPr marL="361950" lvl="1" indent="-228600">
              <a:spcBef>
                <a:spcPct val="20000"/>
              </a:spcBef>
              <a:buClr>
                <a:schemeClr val="accent1"/>
              </a:buClr>
              <a:buFont typeface="Arial" pitchFamily="34" charset="0"/>
              <a:buChar char="•"/>
            </a:pPr>
            <a:r>
              <a:rPr lang="nl-BE" dirty="0">
                <a:latin typeface="Adobe Garamond Pro"/>
              </a:rPr>
              <a:t>VCLB-koepel: wordt vernieuwd</a:t>
            </a:r>
            <a:endParaRPr lang="nl-BE" dirty="0">
              <a:latin typeface="Adobe Garamond Pro"/>
            </a:endParaRPr>
          </a:p>
        </p:txBody>
      </p:sp>
    </p:spTree>
    <p:extLst>
      <p:ext uri="{BB962C8B-B14F-4D97-AF65-F5344CB8AC3E}">
        <p14:creationId xmlns:p14="http://schemas.microsoft.com/office/powerpoint/2010/main" val="29489530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9967" y="1358771"/>
            <a:ext cx="3624401" cy="271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2080" y="3478113"/>
            <a:ext cx="3810000"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Tijdelijke aanduiding voor inhoud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3557" y="5692854"/>
            <a:ext cx="1392939" cy="1048514"/>
          </a:xfrm>
          <a:prstGeom prst="rect">
            <a:avLst/>
          </a:prstGeom>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476672"/>
            <a:ext cx="20955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439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ker">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otheker">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ker">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1543</TotalTime>
  <Words>1840</Words>
  <Application>Microsoft Office PowerPoint</Application>
  <PresentationFormat>Diavoorstelling (4:3)</PresentationFormat>
  <Paragraphs>336</Paragraphs>
  <Slides>33</Slides>
  <Notes>33</Notes>
  <HiddenSlides>0</HiddenSlides>
  <MMClips>0</MMClips>
  <ScaleCrop>false</ScaleCrop>
  <HeadingPairs>
    <vt:vector size="4" baseType="variant">
      <vt:variant>
        <vt:lpstr>Thema</vt:lpstr>
      </vt:variant>
      <vt:variant>
        <vt:i4>1</vt:i4>
      </vt:variant>
      <vt:variant>
        <vt:lpstr>Diatitels</vt:lpstr>
      </vt:variant>
      <vt:variant>
        <vt:i4>33</vt:i4>
      </vt:variant>
    </vt:vector>
  </HeadingPairs>
  <TitlesOfParts>
    <vt:vector size="34" baseType="lpstr">
      <vt:lpstr>Apotheker</vt:lpstr>
      <vt:lpstr>onderwijs aan  anderstalige nieuwkomers</vt:lpstr>
      <vt:lpstr>Inleiding</vt:lpstr>
      <vt:lpstr>Diversiteit in doelgroep</vt:lpstr>
      <vt:lpstr>Belang van school</vt:lpstr>
      <vt:lpstr>Aandachtspunten regelgeving</vt:lpstr>
      <vt:lpstr>basisonderwijs</vt:lpstr>
      <vt:lpstr>Basisonderwijs</vt:lpstr>
      <vt:lpstr>basisonderwijs</vt:lpstr>
      <vt:lpstr>basisonderwijs</vt:lpstr>
      <vt:lpstr>Basisonderwijs</vt:lpstr>
      <vt:lpstr>Basisonderwijs</vt:lpstr>
      <vt:lpstr>Basisonderwijs</vt:lpstr>
      <vt:lpstr>Basisonderwijs</vt:lpstr>
      <vt:lpstr>Basisonderwijs</vt:lpstr>
      <vt:lpstr>Secundair onderwijs</vt:lpstr>
      <vt:lpstr>Secundair onderwijs</vt:lpstr>
      <vt:lpstr>Secundair onderwijs</vt:lpstr>
      <vt:lpstr>Secundair onderwijs</vt:lpstr>
      <vt:lpstr>Secundair onderwijs</vt:lpstr>
      <vt:lpstr>Secundair onderwijs</vt:lpstr>
      <vt:lpstr>Secundair onderwijs</vt:lpstr>
      <vt:lpstr>Secundair onderwijs</vt:lpstr>
      <vt:lpstr>Secundair onderwijs</vt:lpstr>
      <vt:lpstr>Leren en werken</vt:lpstr>
      <vt:lpstr>Recht op onderwijs en AN</vt:lpstr>
      <vt:lpstr>Recht op onderwijs en AN</vt:lpstr>
      <vt:lpstr>LOP en AN</vt:lpstr>
      <vt:lpstr>CLB en AN</vt:lpstr>
      <vt:lpstr>Clb en An</vt:lpstr>
      <vt:lpstr>Talenconceptnota en AN</vt:lpstr>
      <vt:lpstr>Talenconceptnota en AN</vt:lpstr>
      <vt:lpstr>Informatie en documentatie</vt:lpstr>
      <vt:lpstr>PowerPoint-presentatie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Anderstalige nieuwkomers</dc:title>
  <dc:creator>Marleen Van den Mooter</dc:creator>
  <cp:lastModifiedBy>Marleen Van den Mooter</cp:lastModifiedBy>
  <cp:revision>66</cp:revision>
  <cp:lastPrinted>2012-01-31T17:12:27Z</cp:lastPrinted>
  <dcterms:created xsi:type="dcterms:W3CDTF">2012-01-23T12:25:42Z</dcterms:created>
  <dcterms:modified xsi:type="dcterms:W3CDTF">2012-02-01T07:39:42Z</dcterms:modified>
</cp:coreProperties>
</file>