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94" r:id="rId9"/>
    <p:sldId id="265" r:id="rId10"/>
    <p:sldId id="266" r:id="rId11"/>
    <p:sldId id="267" r:id="rId12"/>
    <p:sldId id="268" r:id="rId13"/>
    <p:sldId id="295" r:id="rId14"/>
    <p:sldId id="296" r:id="rId15"/>
    <p:sldId id="297" r:id="rId16"/>
    <p:sldId id="269" r:id="rId17"/>
    <p:sldId id="298" r:id="rId18"/>
    <p:sldId id="270" r:id="rId19"/>
    <p:sldId id="299" r:id="rId20"/>
    <p:sldId id="300" r:id="rId21"/>
    <p:sldId id="301" r:id="rId2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908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34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3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70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8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94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4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4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32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44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36059A-70B6-4C78-BFB5-49538437535F}" type="datetimeFigureOut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16/04/2018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D0FBA4F-AA13-4EB9-945F-8377369DCBC2}" type="slidenum">
              <a:rPr lang="nl-BE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‹nr.›</a:t>
            </a:fld>
            <a:endParaRPr lang="nl-BE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92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PGZ in het decreet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>
              <a:solidFill>
                <a:prstClr val="black"/>
              </a:solidFill>
            </a:endParaRPr>
          </a:p>
        </p:txBody>
      </p:sp>
      <p:pic>
        <p:nvPicPr>
          <p:cNvPr id="2049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35696" y="6199421"/>
            <a:ext cx="356700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34962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nl-BE" altLang="nl-BE" sz="900" dirty="0" smtClean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	</a:t>
            </a:r>
            <a:endParaRPr lang="nl-BE" altLang="nl-BE" sz="600" dirty="0" smtClean="0">
              <a:solidFill>
                <a:prstClr val="black"/>
              </a:solidFill>
            </a:endParaRPr>
          </a:p>
          <a:p>
            <a:pPr eaLnBrk="0" hangingPunct="0"/>
            <a:endParaRPr lang="nl-NL" altLang="nl-BE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29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Stand van zaken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/>
              <a:t>Op dit moment is er nog geen decreet en dus ook nog geen BVR</a:t>
            </a:r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Wat staat meer dan waarschijnlijk vast?</a:t>
            </a:r>
          </a:p>
          <a:p>
            <a:pPr lvl="1"/>
            <a:r>
              <a:rPr lang="nl-BE" dirty="0" smtClean="0"/>
              <a:t>De momenten van de systematische contactmomenten</a:t>
            </a:r>
          </a:p>
          <a:p>
            <a:pPr lvl="1"/>
            <a:r>
              <a:rPr lang="nl-BE" dirty="0" smtClean="0"/>
              <a:t>De minimale inhoud voor het medisch/paramedisch luik</a:t>
            </a:r>
          </a:p>
          <a:p>
            <a:pPr lvl="1"/>
            <a:r>
              <a:rPr lang="nl-BE" dirty="0" smtClean="0"/>
              <a:t>Het extra-aanbod dat bij de contactmomenten gevraagd wordt</a:t>
            </a:r>
          </a:p>
          <a:p>
            <a:pPr lvl="2"/>
            <a:r>
              <a:rPr lang="nl-BE" dirty="0" smtClean="0"/>
              <a:t>Kenmerken van gezins- en maatschappelijke context</a:t>
            </a:r>
          </a:p>
          <a:p>
            <a:pPr lvl="2"/>
            <a:r>
              <a:rPr lang="nl-BE" dirty="0" smtClean="0"/>
              <a:t>Inschatten van risico’s en beschermende factoren </a:t>
            </a:r>
            <a:r>
              <a:rPr lang="nl-BE" dirty="0" err="1" smtClean="0"/>
              <a:t>mbt</a:t>
            </a:r>
            <a:r>
              <a:rPr lang="nl-BE" dirty="0" smtClean="0"/>
              <a:t> gezondheid, groei, ontwikkeling en schoolloopbaan</a:t>
            </a:r>
          </a:p>
          <a:p>
            <a:pPr lvl="1"/>
            <a:endParaRPr lang="nl-BE" dirty="0"/>
          </a:p>
          <a:p>
            <a:endParaRPr lang="nl-BE" dirty="0" smtClean="0"/>
          </a:p>
        </p:txBody>
      </p:sp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1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600200"/>
          </a:xfrm>
        </p:spPr>
        <p:txBody>
          <a:bodyPr/>
          <a:lstStyle/>
          <a:p>
            <a:r>
              <a:rPr lang="nl-BE" dirty="0" smtClean="0"/>
              <a:t>Momenten van systematische contacten</a:t>
            </a:r>
            <a:endParaRPr lang="nl-BE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8974068"/>
              </p:ext>
            </p:extLst>
          </p:nvPr>
        </p:nvGraphicFramePr>
        <p:xfrm>
          <a:off x="251520" y="2780928"/>
          <a:ext cx="86409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080120"/>
                <a:gridCol w="1080120"/>
                <a:gridCol w="1080120"/>
                <a:gridCol w="1080120"/>
                <a:gridCol w="1080120"/>
                <a:gridCol w="1080120"/>
                <a:gridCol w="1080120"/>
              </a:tblGrid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1</a:t>
                      </a:r>
                      <a:r>
                        <a:rPr lang="nl-BE" baseline="30000" dirty="0" smtClean="0"/>
                        <a:t>ste</a:t>
                      </a:r>
                      <a:r>
                        <a:rPr lang="nl-BE" dirty="0" smtClean="0"/>
                        <a:t> kleuter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2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baseline="0" dirty="0" smtClean="0"/>
                        <a:t> kleuter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1</a:t>
                      </a:r>
                      <a:r>
                        <a:rPr lang="nl-BE" baseline="30000" dirty="0" smtClean="0"/>
                        <a:t>ste</a:t>
                      </a:r>
                      <a:r>
                        <a:rPr lang="nl-BE" dirty="0" smtClean="0"/>
                        <a:t> leerjaar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3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leerjaar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5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baseline="0" dirty="0" smtClean="0"/>
                        <a:t> leerjaar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1</a:t>
                      </a:r>
                      <a:r>
                        <a:rPr lang="nl-BE" baseline="30000" dirty="0" smtClean="0"/>
                        <a:t>ste</a:t>
                      </a:r>
                      <a:r>
                        <a:rPr lang="nl-BE" dirty="0" smtClean="0"/>
                        <a:t> </a:t>
                      </a:r>
                      <a:r>
                        <a:rPr lang="nl-BE" dirty="0" err="1" smtClean="0"/>
                        <a:t>secund</a:t>
                      </a:r>
                      <a:r>
                        <a:rPr lang="nl-BE" dirty="0" smtClean="0"/>
                        <a:t>.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3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</a:t>
                      </a:r>
                      <a:r>
                        <a:rPr lang="nl-BE" dirty="0" err="1" smtClean="0"/>
                        <a:t>secund</a:t>
                      </a:r>
                      <a:r>
                        <a:rPr lang="nl-BE" dirty="0" smtClean="0"/>
                        <a:t>.</a:t>
                      </a:r>
                      <a:endParaRPr lang="nl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Heden</a:t>
                      </a:r>
                    </a:p>
                    <a:p>
                      <a:endParaRPr lang="nl-BE" sz="1600" dirty="0" smtClean="0"/>
                    </a:p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Gericht</a:t>
                      </a:r>
                      <a:r>
                        <a:rPr lang="nl-BE" sz="1400" baseline="0" dirty="0" smtClean="0"/>
                        <a:t> consult</a:t>
                      </a:r>
                      <a:endParaRPr lang="nl-BE" sz="1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Algemeen</a:t>
                      </a:r>
                      <a:r>
                        <a:rPr lang="nl-BE" sz="1400" baseline="0" dirty="0" smtClean="0"/>
                        <a:t> consult</a:t>
                      </a:r>
                      <a:endParaRPr lang="nl-BE" sz="1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Gericht consult</a:t>
                      </a:r>
                      <a:endParaRPr lang="nl-BE" sz="1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Gericht consult</a:t>
                      </a:r>
                      <a:endParaRPr lang="nl-BE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Algemeen</a:t>
                      </a:r>
                      <a:r>
                        <a:rPr lang="nl-BE" sz="1400" baseline="0" dirty="0" smtClean="0"/>
                        <a:t> consult</a:t>
                      </a:r>
                      <a:endParaRPr lang="nl-BE" sz="1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Algemeen consult</a:t>
                      </a:r>
                      <a:endParaRPr lang="nl-BE" sz="1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Algemeen consult</a:t>
                      </a:r>
                      <a:endParaRPr lang="nl-BE" sz="1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Toekomst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4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leerjaar (*)</a:t>
                      </a:r>
                      <a:endParaRPr lang="nl-BE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6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leerjaar</a:t>
                      </a:r>
                      <a:endParaRPr lang="nl-BE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4572000" y="5538170"/>
            <a:ext cx="3996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(*) beperkt moment zoals gericht consult van nu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308358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Wat is </a:t>
            </a:r>
            <a:r>
              <a:rPr lang="nl-BE" dirty="0" err="1" smtClean="0"/>
              <a:t>netoverstijgend</a:t>
            </a:r>
            <a:r>
              <a:rPr lang="nl-BE" dirty="0" smtClean="0"/>
              <a:t> afgesproken?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014878"/>
            <a:ext cx="8229600" cy="4525963"/>
          </a:xfrm>
        </p:spPr>
        <p:txBody>
          <a:bodyPr/>
          <a:lstStyle/>
          <a:p>
            <a:r>
              <a:rPr lang="nl-BE" dirty="0" smtClean="0"/>
              <a:t>We werken voor de grote groep met leerjaren en niet met </a:t>
            </a:r>
            <a:r>
              <a:rPr lang="nl-BE" dirty="0" err="1" smtClean="0"/>
              <a:t>leeftijdscohortes</a:t>
            </a:r>
            <a:endParaRPr lang="nl-BE" dirty="0" smtClean="0"/>
          </a:p>
          <a:p>
            <a:r>
              <a:rPr lang="nl-BE" dirty="0" smtClean="0"/>
              <a:t>We wijken hiervan af bij:</a:t>
            </a:r>
          </a:p>
          <a:p>
            <a:pPr lvl="1"/>
            <a:r>
              <a:rPr lang="nl-BE" dirty="0" smtClean="0"/>
              <a:t>Leerlingen die 2 of meer jaar afwijken van een normaal schooltraject</a:t>
            </a:r>
          </a:p>
          <a:p>
            <a:pPr lvl="1"/>
            <a:r>
              <a:rPr lang="nl-BE" dirty="0" smtClean="0"/>
              <a:t>Leerlingen in het buitengewoon onderwijs</a:t>
            </a:r>
          </a:p>
          <a:p>
            <a:pPr lvl="1"/>
            <a:r>
              <a:rPr lang="nl-BE" dirty="0" smtClean="0"/>
              <a:t>Anderstalige nieuwkomers</a:t>
            </a:r>
          </a:p>
          <a:p>
            <a:pPr lvl="1"/>
            <a:r>
              <a:rPr lang="nl-BE" dirty="0" err="1" smtClean="0"/>
              <a:t>Leeftijdscohortes</a:t>
            </a:r>
            <a:r>
              <a:rPr lang="nl-BE" dirty="0" smtClean="0"/>
              <a:t>:</a:t>
            </a:r>
          </a:p>
          <a:p>
            <a:pPr lvl="1"/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We werken met een overgangsjaar</a:t>
            </a:r>
          </a:p>
        </p:txBody>
      </p:sp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470704"/>
              </p:ext>
            </p:extLst>
          </p:nvPr>
        </p:nvGraphicFramePr>
        <p:xfrm>
          <a:off x="1281610" y="4581128"/>
          <a:ext cx="66747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953"/>
                <a:gridCol w="1334953"/>
                <a:gridCol w="1334953"/>
                <a:gridCol w="1334953"/>
                <a:gridCol w="1334953"/>
              </a:tblGrid>
              <a:tr h="370840">
                <a:tc>
                  <a:txBody>
                    <a:bodyPr/>
                    <a:lstStyle/>
                    <a:p>
                      <a:r>
                        <a:rPr lang="nl-BE" dirty="0" smtClean="0">
                          <a:solidFill>
                            <a:schemeClr val="tx2"/>
                          </a:solidFill>
                        </a:rPr>
                        <a:t>3-jarigen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>
                          <a:solidFill>
                            <a:schemeClr val="tx2"/>
                          </a:solidFill>
                        </a:rPr>
                        <a:t>6-jarigen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>
                          <a:solidFill>
                            <a:schemeClr val="tx2"/>
                          </a:solidFill>
                        </a:rPr>
                        <a:t>9-jarigen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>
                          <a:solidFill>
                            <a:schemeClr val="tx2"/>
                          </a:solidFill>
                        </a:rPr>
                        <a:t>11-jarigen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>
                          <a:solidFill>
                            <a:schemeClr val="tx2"/>
                          </a:solidFill>
                        </a:rPr>
                        <a:t>14-jarigen</a:t>
                      </a:r>
                      <a:endParaRPr lang="nl-BE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81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Waarom een overgangsjaar?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014878"/>
            <a:ext cx="8229600" cy="4525963"/>
          </a:xfrm>
        </p:spPr>
        <p:txBody>
          <a:bodyPr/>
          <a:lstStyle/>
          <a:p>
            <a:r>
              <a:rPr lang="nl-BE" dirty="0" smtClean="0"/>
              <a:t>Als we gewoon overschakelen naar de nieuwe cadans, dan krijgen bepaalde leerlingen lange tijd geen aanbod</a:t>
            </a:r>
          </a:p>
          <a:p>
            <a:r>
              <a:rPr lang="nl-BE" dirty="0" smtClean="0"/>
              <a:t>We moeten nog heel wat uitklaren:</a:t>
            </a:r>
          </a:p>
          <a:p>
            <a:pPr lvl="1"/>
            <a:r>
              <a:rPr lang="nl-BE" dirty="0" smtClean="0"/>
              <a:t>Rolverdeling artsen – verpleegkundigen</a:t>
            </a:r>
          </a:p>
          <a:p>
            <a:pPr lvl="1"/>
            <a:r>
              <a:rPr lang="nl-BE" dirty="0" smtClean="0"/>
              <a:t>Extra-aanbod naast medisch/paramedische items</a:t>
            </a:r>
          </a:p>
          <a:p>
            <a:pPr lvl="1"/>
            <a:r>
              <a:rPr lang="nl-BE" dirty="0" smtClean="0"/>
              <a:t>Standaarden (visus, gehoor, groei) in het nieuwe BVR</a:t>
            </a:r>
          </a:p>
          <a:p>
            <a:pPr marL="0" indent="0">
              <a:buNone/>
            </a:pPr>
            <a:endParaRPr lang="nl-BE" dirty="0" smtClean="0"/>
          </a:p>
        </p:txBody>
      </p:sp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40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doen we het in </a:t>
            </a:r>
            <a:r>
              <a:rPr lang="nl-BE" sz="4400" dirty="0" smtClean="0"/>
              <a:t>VCLB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nl-BE" dirty="0" smtClean="0"/>
              <a:t>Waar is er overleg geweest?</a:t>
            </a:r>
          </a:p>
          <a:p>
            <a:pPr lvl="1"/>
            <a:r>
              <a:rPr lang="nl-BE" dirty="0" smtClean="0"/>
              <a:t>PGZ-groepen (nationaal – provinciaal)</a:t>
            </a:r>
          </a:p>
          <a:p>
            <a:pPr lvl="1"/>
            <a:r>
              <a:rPr lang="nl-BE" dirty="0" smtClean="0"/>
              <a:t>Directiecomité nationaal </a:t>
            </a:r>
          </a:p>
          <a:p>
            <a:pPr lvl="1"/>
            <a:r>
              <a:rPr lang="nl-BE" dirty="0" err="1" smtClean="0"/>
              <a:t>Directiedag</a:t>
            </a:r>
            <a:endParaRPr lang="nl-BE" dirty="0" smtClean="0"/>
          </a:p>
          <a:p>
            <a:pPr lvl="1"/>
            <a:r>
              <a:rPr lang="nl-BE" dirty="0" smtClean="0"/>
              <a:t>VWVJ</a:t>
            </a:r>
          </a:p>
          <a:p>
            <a:pPr lvl="2"/>
            <a:r>
              <a:rPr lang="nl-BE" dirty="0" smtClean="0"/>
              <a:t>Hoe standaarden aanpassen en wanneer?</a:t>
            </a:r>
          </a:p>
          <a:p>
            <a:pPr lvl="2"/>
            <a:r>
              <a:rPr lang="nl-BE" dirty="0" smtClean="0"/>
              <a:t>Meerwaarde van cover in 1</a:t>
            </a:r>
            <a:r>
              <a:rPr lang="nl-BE" baseline="30000" dirty="0" smtClean="0"/>
              <a:t>ste</a:t>
            </a:r>
            <a:r>
              <a:rPr lang="nl-BE" dirty="0" smtClean="0"/>
              <a:t> leerjaar?</a:t>
            </a:r>
          </a:p>
          <a:p>
            <a:pPr lvl="2"/>
            <a:r>
              <a:rPr lang="nl-BE" dirty="0" smtClean="0"/>
              <a:t>Waarom 1</a:t>
            </a:r>
            <a:r>
              <a:rPr lang="nl-BE" baseline="30000" dirty="0" smtClean="0"/>
              <a:t>ste</a:t>
            </a:r>
            <a:r>
              <a:rPr lang="nl-BE" dirty="0" smtClean="0"/>
              <a:t> kleuter en geen 2</a:t>
            </a:r>
            <a:r>
              <a:rPr lang="nl-BE" baseline="30000" dirty="0" smtClean="0"/>
              <a:t>de</a:t>
            </a:r>
            <a:r>
              <a:rPr lang="nl-BE" dirty="0" smtClean="0"/>
              <a:t> kleuter?</a:t>
            </a:r>
          </a:p>
          <a:p>
            <a:pPr lvl="1"/>
            <a:r>
              <a:rPr lang="nl-BE" dirty="0" err="1" smtClean="0"/>
              <a:t>Internettenoverleg</a:t>
            </a:r>
            <a:endParaRPr lang="nl-BE" dirty="0" smtClean="0"/>
          </a:p>
          <a:p>
            <a:pPr lvl="1"/>
            <a:r>
              <a:rPr lang="nl-BE" dirty="0" smtClean="0"/>
              <a:t>Onderhandelingen met kabinetten</a:t>
            </a:r>
          </a:p>
          <a:p>
            <a:r>
              <a:rPr lang="nl-BE" dirty="0" smtClean="0"/>
              <a:t>We willen naar </a:t>
            </a:r>
            <a:r>
              <a:rPr lang="nl-BE" dirty="0" err="1" smtClean="0"/>
              <a:t>gelijkgerichtheid</a:t>
            </a:r>
            <a:r>
              <a:rPr lang="nl-BE" dirty="0" smtClean="0"/>
              <a:t>: duidelijkheid voor ouders en leerlingen - communicatie</a:t>
            </a:r>
            <a:endParaRPr lang="nl-BE" dirty="0"/>
          </a:p>
        </p:txBody>
      </p:sp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7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doen we het in </a:t>
            </a:r>
            <a:r>
              <a:rPr lang="nl-BE" sz="4400" dirty="0" smtClean="0"/>
              <a:t>VCLB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68269"/>
            <a:ext cx="8229600" cy="4525963"/>
          </a:xfrm>
        </p:spPr>
        <p:txBody>
          <a:bodyPr/>
          <a:lstStyle/>
          <a:p>
            <a:r>
              <a:rPr lang="nl-BE" dirty="0" smtClean="0"/>
              <a:t>Wie </a:t>
            </a:r>
            <a:r>
              <a:rPr lang="nl-BE" dirty="0"/>
              <a:t>beslist?</a:t>
            </a:r>
          </a:p>
          <a:p>
            <a:pPr lvl="1"/>
            <a:r>
              <a:rPr lang="nl-BE" dirty="0"/>
              <a:t>Directiecomité nationaal</a:t>
            </a:r>
          </a:p>
          <a:p>
            <a:pPr lvl="1"/>
            <a:r>
              <a:rPr lang="nl-BE" dirty="0"/>
              <a:t>Adviestekst gemaakt – wordt via directies </a:t>
            </a:r>
            <a:r>
              <a:rPr lang="nl-BE" dirty="0" smtClean="0"/>
              <a:t>verspreid</a:t>
            </a:r>
          </a:p>
          <a:p>
            <a:pPr lvl="1"/>
            <a:endParaRPr lang="nl-BE" dirty="0"/>
          </a:p>
          <a:p>
            <a:r>
              <a:rPr lang="nl-BE" dirty="0" smtClean="0"/>
              <a:t>Artsen en verpleegkundigen meer inschakelen in de </a:t>
            </a:r>
            <a:r>
              <a:rPr lang="nl-BE" dirty="0" err="1" smtClean="0"/>
              <a:t>vraaggestuurde</a:t>
            </a:r>
            <a:r>
              <a:rPr lang="nl-BE" dirty="0" smtClean="0"/>
              <a:t> werking</a:t>
            </a:r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Contactmomenten in een kwaliteitsvolle setting laten doorgaan</a:t>
            </a:r>
          </a:p>
          <a:p>
            <a:r>
              <a:rPr lang="nl-BE" dirty="0" smtClean="0"/>
              <a:t>NIET: aantal artsenuren afbouwen</a:t>
            </a:r>
          </a:p>
          <a:p>
            <a:pPr lvl="1"/>
            <a:endParaRPr lang="nl-BE" dirty="0"/>
          </a:p>
          <a:p>
            <a:pPr marL="0" indent="0">
              <a:buNone/>
            </a:pPr>
            <a:endParaRPr lang="nl-BE" dirty="0"/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0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Medische topics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r>
              <a:rPr lang="nl-BE" dirty="0" smtClean="0"/>
              <a:t>In het BVR komt meer dan waarschijnlijk staan dat we ‘ten minste’ de volgende items nakijken:</a:t>
            </a:r>
          </a:p>
          <a:p>
            <a:pPr lvl="1"/>
            <a:r>
              <a:rPr lang="nl-BE" dirty="0" smtClean="0"/>
              <a:t>Groei volgens de standaard groei en puberteit</a:t>
            </a:r>
          </a:p>
          <a:p>
            <a:pPr lvl="1"/>
            <a:r>
              <a:rPr lang="nl-BE" dirty="0" smtClean="0"/>
              <a:t>Zicht volgens de standaard visus (vooral voor het tijdig opsporen van luie oogjes – kleurenzicht in het eerste leerjaar – dieptezicht in het zesde leerjaar)</a:t>
            </a:r>
          </a:p>
          <a:p>
            <a:pPr lvl="1"/>
            <a:r>
              <a:rPr lang="nl-BE" dirty="0" smtClean="0"/>
              <a:t>Gehoor volgens de standaard gehoor</a:t>
            </a:r>
          </a:p>
          <a:p>
            <a:pPr marL="457200" lvl="1" indent="0">
              <a:buNone/>
            </a:pPr>
            <a:endParaRPr lang="nl-BE" dirty="0" smtClean="0"/>
          </a:p>
          <a:p>
            <a:r>
              <a:rPr lang="nl-BE" dirty="0" smtClean="0"/>
              <a:t>Dit doen we bij </a:t>
            </a:r>
            <a:r>
              <a:rPr lang="nl-BE" u="sng" dirty="0" smtClean="0"/>
              <a:t>alle</a:t>
            </a:r>
            <a:r>
              <a:rPr lang="nl-BE" dirty="0" smtClean="0"/>
              <a:t> leerlingen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233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doen we het in </a:t>
            </a:r>
            <a:r>
              <a:rPr lang="nl-BE" sz="4400" dirty="0" smtClean="0"/>
              <a:t>VCLB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32879"/>
            <a:ext cx="8229600" cy="4525963"/>
          </a:xfrm>
        </p:spPr>
        <p:txBody>
          <a:bodyPr/>
          <a:lstStyle/>
          <a:p>
            <a:r>
              <a:rPr lang="nl-BE" dirty="0" smtClean="0"/>
              <a:t>Groei betekent voor ons:</a:t>
            </a:r>
          </a:p>
          <a:p>
            <a:pPr lvl="1"/>
            <a:r>
              <a:rPr lang="nl-BE" dirty="0" smtClean="0"/>
              <a:t>Meten en wegen</a:t>
            </a:r>
          </a:p>
          <a:p>
            <a:pPr lvl="1"/>
            <a:r>
              <a:rPr lang="nl-BE" dirty="0" smtClean="0"/>
              <a:t>Genitaal onderzoek bij jongens</a:t>
            </a:r>
          </a:p>
          <a:p>
            <a:pPr lvl="1"/>
            <a:r>
              <a:rPr lang="nl-BE" dirty="0" smtClean="0"/>
              <a:t>Houding (rug / extreme X-benen)</a:t>
            </a:r>
          </a:p>
          <a:p>
            <a:pPr lvl="1"/>
            <a:endParaRPr lang="nl-BE" dirty="0"/>
          </a:p>
          <a:p>
            <a:pPr lvl="1"/>
            <a:r>
              <a:rPr lang="nl-BE" b="1" dirty="0" smtClean="0"/>
              <a:t>Dit wijkt af van het BVR</a:t>
            </a:r>
          </a:p>
          <a:p>
            <a:pPr lvl="1"/>
            <a:r>
              <a:rPr lang="nl-BE" dirty="0" smtClean="0"/>
              <a:t>Hiermee maken we de keuze </a:t>
            </a:r>
            <a:r>
              <a:rPr lang="nl-BE" b="1" dirty="0" smtClean="0"/>
              <a:t>dat artsen aan bepaalde contactmomenten gekoppeld worden</a:t>
            </a:r>
          </a:p>
          <a:p>
            <a:pPr marL="457200" lvl="1" indent="0">
              <a:buNone/>
            </a:pPr>
            <a:endParaRPr lang="nl-BE" b="1" dirty="0" smtClean="0"/>
          </a:p>
          <a:p>
            <a:r>
              <a:rPr lang="nl-BE" dirty="0" smtClean="0"/>
              <a:t>Voor de rest houden we ons aan de items die als ‘ten minste’ in het BVR staan</a:t>
            </a:r>
          </a:p>
        </p:txBody>
      </p:sp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40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nl-BE" sz="2400" b="1" dirty="0"/>
              <a:t>Voor groepen worden enkel items toegevoegd NA overleg met de beleidsgroep, de directie, het team omdat dit een grotere tijdsinvestering vraagt</a:t>
            </a:r>
          </a:p>
          <a:p>
            <a:endParaRPr lang="nl-BE" dirty="0" smtClean="0"/>
          </a:p>
          <a:p>
            <a:r>
              <a:rPr lang="nl-BE" dirty="0" smtClean="0"/>
              <a:t>Wanneer doen we dit?</a:t>
            </a:r>
          </a:p>
          <a:p>
            <a:pPr lvl="1"/>
            <a:r>
              <a:rPr lang="nl-BE" dirty="0" smtClean="0"/>
              <a:t>Als er wetenschappelijke argumenten voor zijn (nieuwe standaarden)</a:t>
            </a:r>
            <a:endParaRPr lang="nl-BE" dirty="0"/>
          </a:p>
          <a:p>
            <a:pPr lvl="1"/>
            <a:r>
              <a:rPr lang="nl-BE" dirty="0" smtClean="0"/>
              <a:t>Als er </a:t>
            </a:r>
            <a:r>
              <a:rPr lang="nl-BE" dirty="0" err="1" smtClean="0"/>
              <a:t>doelgroepspecifieke</a:t>
            </a:r>
            <a:r>
              <a:rPr lang="nl-BE" dirty="0" smtClean="0"/>
              <a:t> zorgen, vragen, risico’s opduiken</a:t>
            </a:r>
          </a:p>
          <a:p>
            <a:pPr lvl="1"/>
            <a:endParaRPr lang="nl-BE" dirty="0"/>
          </a:p>
          <a:p>
            <a:r>
              <a:rPr lang="nl-BE" dirty="0" smtClean="0"/>
              <a:t>We zoeken ook hier naar </a:t>
            </a:r>
            <a:r>
              <a:rPr lang="nl-BE" dirty="0" err="1" smtClean="0"/>
              <a:t>gelijkgerichtheid</a:t>
            </a:r>
            <a:r>
              <a:rPr lang="nl-BE" dirty="0" smtClean="0"/>
              <a:t> (schooljaar 2018-2019)</a:t>
            </a:r>
          </a:p>
          <a:p>
            <a:pPr lvl="1"/>
            <a:endParaRPr lang="nl-BE" dirty="0" smtClean="0"/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8587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We kunnen voor de </a:t>
            </a:r>
            <a:r>
              <a:rPr lang="nl-BE" u="sng" dirty="0" smtClean="0"/>
              <a:t>individuele</a:t>
            </a:r>
            <a:r>
              <a:rPr lang="nl-BE" dirty="0" smtClean="0"/>
              <a:t> leerling items toevoegen ‘op indicatie’ (al dan niet binnen het contactmoment uitvoeren)</a:t>
            </a:r>
          </a:p>
          <a:p>
            <a:pPr lvl="1"/>
            <a:r>
              <a:rPr lang="nl-BE" dirty="0" smtClean="0"/>
              <a:t>Vanuit de voorgeschiedenis</a:t>
            </a:r>
          </a:p>
          <a:p>
            <a:pPr lvl="1"/>
            <a:r>
              <a:rPr lang="nl-BE" dirty="0" smtClean="0"/>
              <a:t>Vanuit de bevraging en de </a:t>
            </a:r>
            <a:r>
              <a:rPr lang="nl-BE" dirty="0" err="1" smtClean="0"/>
              <a:t>risico-analyse</a:t>
            </a:r>
            <a:endParaRPr lang="nl-BE" dirty="0" smtClean="0"/>
          </a:p>
          <a:p>
            <a:pPr lvl="1"/>
            <a:r>
              <a:rPr lang="nl-BE" dirty="0" smtClean="0"/>
              <a:t>Op vraag van de ouder</a:t>
            </a:r>
          </a:p>
          <a:p>
            <a:pPr lvl="1"/>
            <a:r>
              <a:rPr lang="nl-BE" dirty="0" smtClean="0"/>
              <a:t>Op vraag van de leerling</a:t>
            </a:r>
          </a:p>
          <a:p>
            <a:pPr lvl="1"/>
            <a:r>
              <a:rPr lang="nl-BE" dirty="0" smtClean="0"/>
              <a:t>Op vraag van het team (</a:t>
            </a:r>
            <a:r>
              <a:rPr lang="nl-BE" dirty="0" err="1" smtClean="0"/>
              <a:t>vb</a:t>
            </a:r>
            <a:r>
              <a:rPr lang="nl-BE" dirty="0" smtClean="0"/>
              <a:t> vanuit een HGD-traject)</a:t>
            </a:r>
          </a:p>
          <a:p>
            <a:pPr lvl="1"/>
            <a:r>
              <a:rPr lang="nl-BE" dirty="0" smtClean="0"/>
              <a:t>…</a:t>
            </a:r>
          </a:p>
          <a:p>
            <a:pPr lvl="1"/>
            <a:endParaRPr lang="nl-BE" dirty="0"/>
          </a:p>
          <a:p>
            <a:pPr lvl="1"/>
            <a:r>
              <a:rPr lang="nl-BE" dirty="0" smtClean="0"/>
              <a:t>We doen voor </a:t>
            </a:r>
            <a:r>
              <a:rPr lang="nl-BE" b="1" dirty="0" smtClean="0"/>
              <a:t>alle </a:t>
            </a:r>
            <a:r>
              <a:rPr lang="nl-BE" dirty="0" smtClean="0"/>
              <a:t>bijkomende items een onthaal en gaan na hoe we hier het beste aan tegemoet kunnen komen: doen we dat tijdens het contactmoment of later – is het CLB het best geplaatst – welke medewerker / welk team kan dit het beste opnemen - …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810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doen we het in </a:t>
            </a:r>
            <a:r>
              <a:rPr lang="nl-BE" sz="4400" dirty="0" smtClean="0"/>
              <a:t>VCLB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32879"/>
            <a:ext cx="8229600" cy="4525963"/>
          </a:xfrm>
        </p:spPr>
        <p:txBody>
          <a:bodyPr/>
          <a:lstStyle/>
          <a:p>
            <a:r>
              <a:rPr lang="nl-BE" dirty="0" smtClean="0"/>
              <a:t>Fase 1: 				</a:t>
            </a:r>
            <a:r>
              <a:rPr lang="nl-BE" sz="1800" dirty="0" smtClean="0"/>
              <a:t>2017-2018 derde trimester</a:t>
            </a:r>
          </a:p>
          <a:p>
            <a:pPr lvl="1"/>
            <a:r>
              <a:rPr lang="nl-BE" dirty="0" smtClean="0"/>
              <a:t>Continuïteit garanderen – in een overgangsjaar enkele jaren toevoegen aan het BVR met een beperkt aanbod</a:t>
            </a:r>
          </a:p>
          <a:p>
            <a:pPr lvl="1"/>
            <a:r>
              <a:rPr lang="nl-BE" dirty="0" smtClean="0"/>
              <a:t>Inzetten op de uitwerking van het systematisch contactmoment van de eerste kleuters</a:t>
            </a:r>
          </a:p>
          <a:p>
            <a:r>
              <a:rPr lang="nl-BE" dirty="0" smtClean="0"/>
              <a:t>Fase 2: 				</a:t>
            </a:r>
            <a:r>
              <a:rPr lang="nl-BE" sz="1800" dirty="0" smtClean="0"/>
              <a:t>2018-2019</a:t>
            </a:r>
          </a:p>
          <a:p>
            <a:pPr lvl="1"/>
            <a:r>
              <a:rPr lang="nl-BE" dirty="0" smtClean="0"/>
              <a:t>De inhoud van de verschillende contactmomenten verder uitwerken</a:t>
            </a:r>
          </a:p>
          <a:p>
            <a:pPr lvl="1"/>
            <a:r>
              <a:rPr lang="nl-BE" dirty="0" smtClean="0"/>
              <a:t>Methodieken en handvatten aanreiken voor de extra opdracht</a:t>
            </a:r>
          </a:p>
          <a:p>
            <a:pPr lvl="1"/>
            <a:r>
              <a:rPr lang="nl-BE" dirty="0" smtClean="0"/>
              <a:t>Vragenlijsten,… aanpassen</a:t>
            </a:r>
          </a:p>
          <a:p>
            <a:pPr lvl="1"/>
            <a:r>
              <a:rPr lang="nl-BE" dirty="0" smtClean="0"/>
              <a:t>Nagaan of er een ruimer aanbod moet komen voor bepaalde doelgroepen (buitengewoon onderwijs, anderstalige nieuwkomers, </a:t>
            </a:r>
            <a:r>
              <a:rPr lang="nl-BE" dirty="0" err="1" smtClean="0"/>
              <a:t>kansbedreigde</a:t>
            </a:r>
            <a:r>
              <a:rPr lang="nl-BE" dirty="0" smtClean="0"/>
              <a:t> groepen,…)</a:t>
            </a:r>
          </a:p>
        </p:txBody>
      </p:sp>
      <p:pic>
        <p:nvPicPr>
          <p:cNvPr id="4" name="Afbeelding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9280"/>
            <a:ext cx="9080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9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Artsen en verpleegkundigen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In het BVR gaat NIET staan welke discipline aanwezig is tijdens de systematische contactmomenten</a:t>
            </a:r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GO! heeft een project lopen waarbij artsen enkel in het 3</a:t>
            </a:r>
            <a:r>
              <a:rPr lang="nl-BE" baseline="30000" dirty="0" smtClean="0"/>
              <a:t>de</a:t>
            </a:r>
            <a:r>
              <a:rPr lang="nl-BE" dirty="0" smtClean="0"/>
              <a:t> secundair alle leerlingen zien – de artsen doen wel nog een covertest (kijken of er een oogje wegdraait als het afgedekt wordt) bij alle </a:t>
            </a:r>
            <a:r>
              <a:rPr lang="nl-BE" dirty="0" err="1" smtClean="0"/>
              <a:t>lln</a:t>
            </a:r>
            <a:r>
              <a:rPr lang="nl-BE" dirty="0" smtClean="0"/>
              <a:t> van het eerste leerjaar – dit project moet nog geëvalueerd worden – GO! start volgend jaar NIET overal op deze manier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5189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Artsen en verpleegkundigen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r>
              <a:rPr lang="nl-BE" dirty="0" smtClean="0"/>
              <a:t>VCLB kiest er wél voor om artsen aan bepaalde contactmomenten te koppelen – ook dat gaan we evalueren</a:t>
            </a:r>
          </a:p>
          <a:p>
            <a:endParaRPr lang="nl-BE" dirty="0"/>
          </a:p>
          <a:p>
            <a:r>
              <a:rPr lang="nl-BE" dirty="0" smtClean="0"/>
              <a:t>Pas als de verschillende aanpakken geëvalueerd zijn, zoeken we naar een manier om </a:t>
            </a:r>
            <a:r>
              <a:rPr lang="nl-BE" dirty="0" err="1" smtClean="0"/>
              <a:t>netoverstijgend</a:t>
            </a:r>
            <a:r>
              <a:rPr lang="nl-BE" dirty="0" smtClean="0"/>
              <a:t> een gelijkgerichte aanpak aan te bieden aan de </a:t>
            </a:r>
            <a:r>
              <a:rPr lang="nl-BE" dirty="0" err="1" smtClean="0"/>
              <a:t>lln</a:t>
            </a:r>
            <a:r>
              <a:rPr lang="nl-BE" dirty="0" smtClean="0"/>
              <a:t> en de ouders</a:t>
            </a:r>
          </a:p>
          <a:p>
            <a:endParaRPr lang="nl-BE" dirty="0"/>
          </a:p>
          <a:p>
            <a:r>
              <a:rPr lang="nl-BE" dirty="0" smtClean="0"/>
              <a:t>Over de netten heen wil men artsen meer inzetten in de </a:t>
            </a:r>
            <a:r>
              <a:rPr lang="nl-BE" dirty="0" err="1" smtClean="0"/>
              <a:t>vraaggestuurde</a:t>
            </a:r>
            <a:r>
              <a:rPr lang="nl-BE" dirty="0" smtClean="0"/>
              <a:t> werking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0454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Artsen en verpleegkundigen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In het overgangsjaar zorgen we er voor dat de tijd tussen de contactmomenten voor </a:t>
            </a:r>
            <a:r>
              <a:rPr lang="nl-BE" dirty="0" err="1" smtClean="0"/>
              <a:t>lln</a:t>
            </a:r>
            <a:r>
              <a:rPr lang="nl-BE" dirty="0" smtClean="0"/>
              <a:t> niet te lang is</a:t>
            </a:r>
          </a:p>
          <a:p>
            <a:endParaRPr lang="nl-BE" dirty="0"/>
          </a:p>
          <a:p>
            <a:r>
              <a:rPr lang="nl-BE" dirty="0" smtClean="0"/>
              <a:t>Daarom doen we een ruimer aanbod dan in het BVR gaat staan</a:t>
            </a:r>
          </a:p>
          <a:p>
            <a:endParaRPr lang="nl-BE" dirty="0"/>
          </a:p>
          <a:p>
            <a:r>
              <a:rPr lang="nl-BE" dirty="0" smtClean="0"/>
              <a:t>Artsen en verpleegkundigen zullen volgend schooljaar dus nog een groot deel van hun tijd bezig zijn met de contactmomenten</a:t>
            </a:r>
          </a:p>
          <a:p>
            <a:endParaRPr lang="nl-BE" dirty="0"/>
          </a:p>
          <a:p>
            <a:r>
              <a:rPr lang="nl-BE" dirty="0" smtClean="0"/>
              <a:t>De vaccinatiemomenten blijven hetzelfde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1997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193473"/>
              </p:ext>
            </p:extLst>
          </p:nvPr>
        </p:nvGraphicFramePr>
        <p:xfrm>
          <a:off x="539553" y="692696"/>
          <a:ext cx="8208911" cy="5688630"/>
        </p:xfrm>
        <a:graphic>
          <a:graphicData uri="http://schemas.openxmlformats.org/drawingml/2006/table">
            <a:tbl>
              <a:tblPr firstRow="1" firstCol="1" bandRow="1"/>
              <a:tblGrid>
                <a:gridCol w="2886420"/>
                <a:gridCol w="1722091"/>
                <a:gridCol w="1872208"/>
                <a:gridCol w="1728192"/>
              </a:tblGrid>
              <a:tr h="3337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 dirty="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2018-2019 (overgangsjaar)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Arts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verpleegkundige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Vaccinatie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6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Eerste kleuter (met ouders)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69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 dirty="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Tweede kleuter (zonder ouders) – aanbod, geen verplichting (tenzij de kleuter in de eerste kleuterklas gezien werd door een arts én het zicht goed onderzocht kon worden)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3256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Eerste leerjaar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(X)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 dirty="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6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Vierde leerjaar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(Wel een begeleidende brief)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Niet uitvoeren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 dirty="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Niet uitvoeren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3256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 dirty="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Vijfde  leerjaar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04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Zesde leerjaar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(beperkt aanbod aan alle lln – tenzij de ouders dit niet nodig achten)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(X)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12553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Eerste secundair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(beperkt aanbod aan alle lln – tenzij de ouders dit niet nodig achten)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(X)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 (meisjes)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3256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 dirty="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Derde secundair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(X)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nl-BE" sz="1400" dirty="0">
                          <a:solidFill>
                            <a:srgbClr val="1D1B1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4673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Artsen en verpleegkundigen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/>
          <a:lstStyle/>
          <a:p>
            <a:r>
              <a:rPr lang="nl-BE" dirty="0" smtClean="0"/>
              <a:t>Vanaf 2019-2020 gaan artsen en verpleegkundigen meer ingeschakeld kunnen worden in de verschillende kernopdrachten</a:t>
            </a:r>
          </a:p>
          <a:p>
            <a:endParaRPr lang="nl-BE" dirty="0"/>
          </a:p>
          <a:p>
            <a:r>
              <a:rPr lang="nl-BE" dirty="0" smtClean="0"/>
              <a:t>Naast de contactmomenten blijven vaccinaties nog aandacht en tijd vragen van de medische disciplines</a:t>
            </a:r>
          </a:p>
          <a:p>
            <a:pPr lvl="1"/>
            <a:r>
              <a:rPr lang="nl-BE" dirty="0" smtClean="0"/>
              <a:t>We gaan verpleegkundigen meer inschakelen om zelf te vaccineren</a:t>
            </a:r>
          </a:p>
          <a:p>
            <a:pPr lvl="1"/>
            <a:r>
              <a:rPr lang="nl-BE" dirty="0" smtClean="0"/>
              <a:t>We gaan na of vaccinatieploegen op school efficiënt zijn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339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1089349"/>
              </p:ext>
            </p:extLst>
          </p:nvPr>
        </p:nvGraphicFramePr>
        <p:xfrm>
          <a:off x="395536" y="2420888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Vanaf 2019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arts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verpleegkundige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vaccinatie</a:t>
                      </a:r>
                      <a:endParaRPr lang="nl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1</a:t>
                      </a:r>
                      <a:r>
                        <a:rPr lang="nl-BE" baseline="30000" dirty="0" smtClean="0"/>
                        <a:t>ste</a:t>
                      </a:r>
                      <a:r>
                        <a:rPr lang="nl-BE" dirty="0" smtClean="0"/>
                        <a:t> kleuter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1</a:t>
                      </a:r>
                      <a:r>
                        <a:rPr lang="nl-BE" baseline="30000" dirty="0" smtClean="0"/>
                        <a:t>ste</a:t>
                      </a:r>
                      <a:r>
                        <a:rPr lang="nl-BE" dirty="0" smtClean="0"/>
                        <a:t> leerjaar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(x)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4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leerjaar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5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leerjaar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6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leerjaar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1</a:t>
                      </a:r>
                      <a:r>
                        <a:rPr lang="nl-BE" baseline="30000" dirty="0" smtClean="0"/>
                        <a:t>ste</a:t>
                      </a:r>
                      <a:r>
                        <a:rPr lang="nl-BE" baseline="0" dirty="0" smtClean="0"/>
                        <a:t> secundair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 (meisjes)</a:t>
                      </a:r>
                      <a:endParaRPr lang="nl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/>
                        <a:t>3</a:t>
                      </a:r>
                      <a:r>
                        <a:rPr lang="nl-BE" baseline="30000" dirty="0" smtClean="0"/>
                        <a:t>de</a:t>
                      </a:r>
                      <a:r>
                        <a:rPr lang="nl-BE" dirty="0" smtClean="0"/>
                        <a:t> secundair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(x)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X</a:t>
                      </a:r>
                      <a:endParaRPr lang="nl-B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3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Extra-aanbod uit BVR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525963"/>
          </a:xfrm>
        </p:spPr>
        <p:txBody>
          <a:bodyPr/>
          <a:lstStyle/>
          <a:p>
            <a:r>
              <a:rPr lang="nl-BE" dirty="0" smtClean="0"/>
              <a:t>Zoals het er nu uit ziet moet er in elk contactmoment ruim aandacht zijn voor het </a:t>
            </a:r>
            <a:r>
              <a:rPr lang="nl-BE" dirty="0" err="1" smtClean="0"/>
              <a:t>psycho-sociaal</a:t>
            </a:r>
            <a:r>
              <a:rPr lang="nl-BE" dirty="0" smtClean="0"/>
              <a:t> welbevinden en voor alle mogelijke risico’s en beschermende factoren die invloed kunnen hebben op de ontwikkeling van het kind, de gezondheid van de leerling (ruime definitie van gezondheid) </a:t>
            </a:r>
            <a:r>
              <a:rPr lang="nl-BE" smtClean="0"/>
              <a:t>en op </a:t>
            </a:r>
            <a:r>
              <a:rPr lang="nl-BE" dirty="0" smtClean="0"/>
              <a:t>de schoolloopbaan</a:t>
            </a:r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4019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gaan we dit realiseren???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r>
              <a:rPr lang="nl-BE" dirty="0" smtClean="0"/>
              <a:t>In de eerste kleuterklas zetten we maximaal in om alle ouders mee uit te nodigen</a:t>
            </a:r>
          </a:p>
          <a:p>
            <a:pPr lvl="1"/>
            <a:r>
              <a:rPr lang="nl-BE" dirty="0" smtClean="0"/>
              <a:t>In een gesprek kunnen we dan veel dingen overlopen</a:t>
            </a:r>
          </a:p>
          <a:p>
            <a:pPr lvl="1"/>
            <a:r>
              <a:rPr lang="nl-BE" dirty="0" smtClean="0"/>
              <a:t>Nog dit schooljaar bekijken we hoe we dit vorm kunnen geven</a:t>
            </a:r>
          </a:p>
          <a:p>
            <a:pPr lvl="1"/>
            <a:endParaRPr lang="nl-BE" dirty="0"/>
          </a:p>
          <a:p>
            <a:endParaRPr lang="nl-BE" dirty="0" smtClean="0"/>
          </a:p>
          <a:p>
            <a:r>
              <a:rPr lang="nl-BE" dirty="0" smtClean="0"/>
              <a:t>Voor alle andere contactmomenten nemen we ons volgend schooljaar de tijd om deze bijkomende opdracht vorm te geven</a:t>
            </a:r>
          </a:p>
          <a:p>
            <a:r>
              <a:rPr lang="nl-BE" dirty="0" smtClean="0"/>
              <a:t>Het is NIET de bedoeling om anders disciplines systematisch aan de contactmomenten te koppelen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7208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Inbreng verschillende disciplines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r>
              <a:rPr lang="nl-BE" dirty="0" smtClean="0"/>
              <a:t>Heb je een vraag of een zorg rond een leerling en staat er een systematisch contactmoment gepland?</a:t>
            </a:r>
          </a:p>
          <a:p>
            <a:pPr lvl="1"/>
            <a:r>
              <a:rPr lang="nl-BE" dirty="0" smtClean="0"/>
              <a:t>Overleg in het team of er een bijkomend aandachtspunt is voor de arts of de verpleegkundige – kunnen zij iets aftoetsen bij de leerling – moeten zij alert zijn voor iets - …</a:t>
            </a:r>
          </a:p>
          <a:p>
            <a:r>
              <a:rPr lang="nl-BE" dirty="0" smtClean="0"/>
              <a:t>In een systematisch contactmoment kan de ouder of de leerling een zorg, een vraag, … naar voor brengen </a:t>
            </a:r>
          </a:p>
          <a:p>
            <a:pPr lvl="1"/>
            <a:r>
              <a:rPr lang="nl-BE" dirty="0" smtClean="0"/>
              <a:t>De arts of de verpleegkundige doet een eerste onthaal </a:t>
            </a:r>
          </a:p>
          <a:p>
            <a:pPr lvl="1"/>
            <a:r>
              <a:rPr lang="nl-BE" dirty="0" smtClean="0"/>
              <a:t>Indien nodig wordt deze vraag of zorg via de afgesproken kanalen naar een andere discipline overgedragen – dit is evenzeer een start van een </a:t>
            </a:r>
            <a:r>
              <a:rPr lang="nl-BE" dirty="0" err="1" smtClean="0"/>
              <a:t>vraaggestuurde</a:t>
            </a:r>
            <a:r>
              <a:rPr lang="nl-BE" dirty="0" smtClean="0"/>
              <a:t> werking of een traject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6434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1264</Words>
  <Application>Microsoft Office PowerPoint</Application>
  <PresentationFormat>Diavoorstelling (4:3)</PresentationFormat>
  <Paragraphs>222</Paragraphs>
  <Slides>21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2" baseType="lpstr">
      <vt:lpstr>Executive</vt:lpstr>
      <vt:lpstr>PGZ in het decreet</vt:lpstr>
      <vt:lpstr>Stand van zaken</vt:lpstr>
      <vt:lpstr>Momenten van systematische contacten</vt:lpstr>
      <vt:lpstr>Wat is netoverstijgend afgesproken?</vt:lpstr>
      <vt:lpstr>Waarom een overgangsjaar?</vt:lpstr>
      <vt:lpstr>Hoe doen we het in VCLB?</vt:lpstr>
      <vt:lpstr>Hoe doen we het in VCLB?</vt:lpstr>
      <vt:lpstr>Medische topics</vt:lpstr>
      <vt:lpstr>Hoe doen we het in VCLB?</vt:lpstr>
      <vt:lpstr>PowerPoint-presentatie</vt:lpstr>
      <vt:lpstr>PowerPoint-presentatie</vt:lpstr>
      <vt:lpstr>Hoe doen we het in VCLB?</vt:lpstr>
      <vt:lpstr>Artsen en verpleegkundigen</vt:lpstr>
      <vt:lpstr>Artsen en verpleegkundigen</vt:lpstr>
      <vt:lpstr>Artsen en verpleegkundigen</vt:lpstr>
      <vt:lpstr>PowerPoint-presentatie</vt:lpstr>
      <vt:lpstr>Artsen en verpleegkundigen</vt:lpstr>
      <vt:lpstr>PowerPoint-presentatie</vt:lpstr>
      <vt:lpstr>Extra-aanbod uit BVR</vt:lpstr>
      <vt:lpstr>Hoe gaan we dit realiseren???</vt:lpstr>
      <vt:lpstr>Inbreng verschillende disciplines</vt:lpstr>
    </vt:vector>
  </TitlesOfParts>
  <Company>VCLB Limburg VZW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PGZ in het decreet</dc:title>
  <dc:creator>elsdezeure</dc:creator>
  <cp:lastModifiedBy>elsdezeure</cp:lastModifiedBy>
  <cp:revision>6</cp:revision>
  <dcterms:created xsi:type="dcterms:W3CDTF">2018-04-10T07:51:21Z</dcterms:created>
  <dcterms:modified xsi:type="dcterms:W3CDTF">2018-04-16T10:41:23Z</dcterms:modified>
</cp:coreProperties>
</file>