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5" r:id="rId10"/>
    <p:sldId id="266" r:id="rId1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0" autoAdjust="0"/>
    <p:restoredTop sz="94660"/>
  </p:normalViewPr>
  <p:slideViewPr>
    <p:cSldViewPr>
      <p:cViewPr varScale="1">
        <p:scale>
          <a:sx n="92" d="100"/>
          <a:sy n="92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ENASDM002V\H01_1F$\OV_SQ\velgheli\SLB\M-decreet\Cijfers_buitengewoon_2012_201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ENASDM002V\H01_1F$\OV_SQ\velgheli\SLB\M-decreet\Cijfers_buitengewoon_2012_201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ENASDM002V\H01_1F$\OV_SQ\velgheli\SLB\M-decreet\evolutie%20bo-gon-bijgewerkt_2012_201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ENASDM002V\H01_1F$\OV_SQ\velgheli\SLB\M-decreet\Cijfers_buitengewoon_2012_201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ENASDM002V\H01_1F$\OV_SQ\velgheli\SLB\M-decreet\evolutie%20bo-gon-bijgewerkt_2012_201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xterel:Desktop:DAM/BNM:gon%20meerjare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xterel:Desktop:DAM/BNM:gon%20meerjar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Evolutie leerlingenaantal buitengewoon lager onderwijs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evo_buo_2!$A$34:$A$58</c:f>
              <c:strCache>
                <c:ptCount val="25"/>
                <c:pt idx="0">
                  <c:v>1988-1989</c:v>
                </c:pt>
                <c:pt idx="1">
                  <c:v>1989-1990</c:v>
                </c:pt>
                <c:pt idx="2">
                  <c:v>1990-1991</c:v>
                </c:pt>
                <c:pt idx="3">
                  <c:v>1991-1992</c:v>
                </c:pt>
                <c:pt idx="4">
                  <c:v>1992-1993</c:v>
                </c:pt>
                <c:pt idx="5">
                  <c:v>1993-1994</c:v>
                </c:pt>
                <c:pt idx="6">
                  <c:v>1994-1995</c:v>
                </c:pt>
                <c:pt idx="7">
                  <c:v>1995-1996</c:v>
                </c:pt>
                <c:pt idx="8">
                  <c:v>1996-1997</c:v>
                </c:pt>
                <c:pt idx="9">
                  <c:v>1997-1998</c:v>
                </c:pt>
                <c:pt idx="10">
                  <c:v>1998-1999</c:v>
                </c:pt>
                <c:pt idx="11">
                  <c:v>1999-2000</c:v>
                </c:pt>
                <c:pt idx="12">
                  <c:v>2000-2001</c:v>
                </c:pt>
                <c:pt idx="13">
                  <c:v>2001-2002</c:v>
                </c:pt>
                <c:pt idx="14">
                  <c:v>2002-2003</c:v>
                </c:pt>
                <c:pt idx="15">
                  <c:v>2003-2004</c:v>
                </c:pt>
                <c:pt idx="16">
                  <c:v>2004-2005</c:v>
                </c:pt>
                <c:pt idx="17">
                  <c:v>2005-2006</c:v>
                </c:pt>
                <c:pt idx="18">
                  <c:v>2006-2007</c:v>
                </c:pt>
                <c:pt idx="19">
                  <c:v>2007-2008</c:v>
                </c:pt>
                <c:pt idx="20">
                  <c:v>2008-2009</c:v>
                </c:pt>
                <c:pt idx="21">
                  <c:v>2009-2010</c:v>
                </c:pt>
                <c:pt idx="22">
                  <c:v>2010-2011</c:v>
                </c:pt>
                <c:pt idx="23">
                  <c:v>2011-2012</c:v>
                </c:pt>
                <c:pt idx="24">
                  <c:v>2012-2013</c:v>
                </c:pt>
              </c:strCache>
            </c:strRef>
          </c:cat>
          <c:val>
            <c:numRef>
              <c:f>evo_buo_2!$I$34:$I$58</c:f>
              <c:numCache>
                <c:formatCode>#,##0</c:formatCode>
                <c:ptCount val="25"/>
                <c:pt idx="0">
                  <c:v>16740</c:v>
                </c:pt>
                <c:pt idx="1">
                  <c:v>17120</c:v>
                </c:pt>
                <c:pt idx="2">
                  <c:v>18088</c:v>
                </c:pt>
                <c:pt idx="3">
                  <c:v>19783</c:v>
                </c:pt>
                <c:pt idx="4">
                  <c:v>20462</c:v>
                </c:pt>
                <c:pt idx="5">
                  <c:v>21054</c:v>
                </c:pt>
                <c:pt idx="6">
                  <c:v>21752</c:v>
                </c:pt>
                <c:pt idx="7">
                  <c:v>22528</c:v>
                </c:pt>
                <c:pt idx="8">
                  <c:v>23121</c:v>
                </c:pt>
                <c:pt idx="9">
                  <c:v>24072</c:v>
                </c:pt>
                <c:pt idx="10">
                  <c:v>24935</c:v>
                </c:pt>
                <c:pt idx="11">
                  <c:v>25727</c:v>
                </c:pt>
                <c:pt idx="12">
                  <c:v>26212</c:v>
                </c:pt>
                <c:pt idx="13">
                  <c:v>26794</c:v>
                </c:pt>
                <c:pt idx="14">
                  <c:v>26901</c:v>
                </c:pt>
                <c:pt idx="15">
                  <c:v>26952</c:v>
                </c:pt>
                <c:pt idx="16">
                  <c:v>26768</c:v>
                </c:pt>
                <c:pt idx="17">
                  <c:v>26753</c:v>
                </c:pt>
                <c:pt idx="18">
                  <c:v>26794</c:v>
                </c:pt>
                <c:pt idx="19">
                  <c:v>27140</c:v>
                </c:pt>
                <c:pt idx="20">
                  <c:v>27543</c:v>
                </c:pt>
                <c:pt idx="21">
                  <c:v>27705</c:v>
                </c:pt>
                <c:pt idx="22">
                  <c:v>28225</c:v>
                </c:pt>
                <c:pt idx="23">
                  <c:v>28566</c:v>
                </c:pt>
                <c:pt idx="24">
                  <c:v>28481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03552"/>
        <c:axId val="42546304"/>
      </c:lineChart>
      <c:catAx>
        <c:axId val="42503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42546304"/>
        <c:crosses val="autoZero"/>
        <c:auto val="1"/>
        <c:lblAlgn val="ctr"/>
        <c:lblOffset val="100"/>
        <c:noMultiLvlLbl val="0"/>
      </c:catAx>
      <c:valAx>
        <c:axId val="42546304"/>
        <c:scaling>
          <c:orientation val="minMax"/>
          <c:min val="10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42503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 smtClean="0"/>
              <a:t>Evolutie leerlingenaantal buitengewoon kleuteronderwijs</a:t>
            </a:r>
            <a:endParaRPr lang="nl-BE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evo_buo_2!$A$7:$A$31</c:f>
              <c:strCache>
                <c:ptCount val="25"/>
                <c:pt idx="0">
                  <c:v>1988-1989</c:v>
                </c:pt>
                <c:pt idx="1">
                  <c:v>1989-1990</c:v>
                </c:pt>
                <c:pt idx="2">
                  <c:v>1990-1991</c:v>
                </c:pt>
                <c:pt idx="3">
                  <c:v>1991-1992</c:v>
                </c:pt>
                <c:pt idx="4">
                  <c:v>1992-1993</c:v>
                </c:pt>
                <c:pt idx="5">
                  <c:v>1993-1994</c:v>
                </c:pt>
                <c:pt idx="6">
                  <c:v>1994-1995</c:v>
                </c:pt>
                <c:pt idx="7">
                  <c:v>1995-1996</c:v>
                </c:pt>
                <c:pt idx="8">
                  <c:v>1996-1997</c:v>
                </c:pt>
                <c:pt idx="9">
                  <c:v>1997-1998</c:v>
                </c:pt>
                <c:pt idx="10">
                  <c:v>1998-1999</c:v>
                </c:pt>
                <c:pt idx="11">
                  <c:v>1999-2000</c:v>
                </c:pt>
                <c:pt idx="12">
                  <c:v>2000-2001</c:v>
                </c:pt>
                <c:pt idx="13">
                  <c:v>2001-2002</c:v>
                </c:pt>
                <c:pt idx="14">
                  <c:v>2002-2003</c:v>
                </c:pt>
                <c:pt idx="15">
                  <c:v>2003-2004</c:v>
                </c:pt>
                <c:pt idx="16">
                  <c:v>2004-2005</c:v>
                </c:pt>
                <c:pt idx="17">
                  <c:v>2005-2006</c:v>
                </c:pt>
                <c:pt idx="18">
                  <c:v>2006-2007</c:v>
                </c:pt>
                <c:pt idx="19">
                  <c:v>2007-2008</c:v>
                </c:pt>
                <c:pt idx="20">
                  <c:v>2008-2009</c:v>
                </c:pt>
                <c:pt idx="21">
                  <c:v>2009-2010</c:v>
                </c:pt>
                <c:pt idx="22">
                  <c:v>2010-2011</c:v>
                </c:pt>
                <c:pt idx="23">
                  <c:v>2011-2012</c:v>
                </c:pt>
                <c:pt idx="24">
                  <c:v>2012-2013</c:v>
                </c:pt>
              </c:strCache>
            </c:strRef>
          </c:cat>
          <c:val>
            <c:numRef>
              <c:f>evo_buo_2!$I$7:$I$31</c:f>
              <c:numCache>
                <c:formatCode>#,##0</c:formatCode>
                <c:ptCount val="25"/>
                <c:pt idx="0">
                  <c:v>1132</c:v>
                </c:pt>
                <c:pt idx="1">
                  <c:v>1176</c:v>
                </c:pt>
                <c:pt idx="2">
                  <c:v>1142</c:v>
                </c:pt>
                <c:pt idx="3">
                  <c:v>1337</c:v>
                </c:pt>
                <c:pt idx="4">
                  <c:v>1413</c:v>
                </c:pt>
                <c:pt idx="5">
                  <c:v>1508</c:v>
                </c:pt>
                <c:pt idx="6">
                  <c:v>1631</c:v>
                </c:pt>
                <c:pt idx="7">
                  <c:v>1721</c:v>
                </c:pt>
                <c:pt idx="8">
                  <c:v>1784</c:v>
                </c:pt>
                <c:pt idx="9">
                  <c:v>1811</c:v>
                </c:pt>
                <c:pt idx="10">
                  <c:v>1780</c:v>
                </c:pt>
                <c:pt idx="11">
                  <c:v>1767</c:v>
                </c:pt>
                <c:pt idx="12">
                  <c:v>1701</c:v>
                </c:pt>
                <c:pt idx="13">
                  <c:v>1686</c:v>
                </c:pt>
                <c:pt idx="14">
                  <c:v>1726</c:v>
                </c:pt>
                <c:pt idx="15">
                  <c:v>1720</c:v>
                </c:pt>
                <c:pt idx="16">
                  <c:v>1791</c:v>
                </c:pt>
                <c:pt idx="17">
                  <c:v>1821</c:v>
                </c:pt>
                <c:pt idx="18">
                  <c:v>1907</c:v>
                </c:pt>
                <c:pt idx="19">
                  <c:v>1950</c:v>
                </c:pt>
                <c:pt idx="20">
                  <c:v>1977</c:v>
                </c:pt>
                <c:pt idx="21">
                  <c:v>1962</c:v>
                </c:pt>
                <c:pt idx="22">
                  <c:v>1975</c:v>
                </c:pt>
                <c:pt idx="23">
                  <c:v>1986</c:v>
                </c:pt>
                <c:pt idx="24">
                  <c:v>2023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775296"/>
        <c:axId val="42776832"/>
      </c:lineChart>
      <c:catAx>
        <c:axId val="42775296"/>
        <c:scaling>
          <c:orientation val="minMax"/>
        </c:scaling>
        <c:delete val="0"/>
        <c:axPos val="b"/>
        <c:majorTickMark val="none"/>
        <c:minorTickMark val="none"/>
        <c:tickLblPos val="nextTo"/>
        <c:crossAx val="42776832"/>
        <c:crosses val="autoZero"/>
        <c:auto val="1"/>
        <c:lblAlgn val="ctr"/>
        <c:lblOffset val="100"/>
        <c:noMultiLvlLbl val="0"/>
      </c:catAx>
      <c:valAx>
        <c:axId val="42776832"/>
        <c:scaling>
          <c:orientation val="minMax"/>
          <c:min val="1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endParaRPr lang="nl-BE" dirty="0"/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42775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/>
              <a:t>Evolutie</a:t>
            </a:r>
            <a:r>
              <a:rPr lang="nl-BE" baseline="0"/>
              <a:t> leerlingenaantal buitengewoon secundair onderwijs</a:t>
            </a:r>
            <a:endParaRPr lang="nl-BE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Blad1!$A$8:$A$32</c:f>
              <c:strCache>
                <c:ptCount val="25"/>
                <c:pt idx="0">
                  <c:v>1988-1989</c:v>
                </c:pt>
                <c:pt idx="1">
                  <c:v>1989-1990</c:v>
                </c:pt>
                <c:pt idx="2">
                  <c:v>1990-1991</c:v>
                </c:pt>
                <c:pt idx="3">
                  <c:v>1991-1992</c:v>
                </c:pt>
                <c:pt idx="4">
                  <c:v>1992-1993</c:v>
                </c:pt>
                <c:pt idx="5">
                  <c:v>1993-1994</c:v>
                </c:pt>
                <c:pt idx="6">
                  <c:v>1994-1995</c:v>
                </c:pt>
                <c:pt idx="7">
                  <c:v>1995-1996</c:v>
                </c:pt>
                <c:pt idx="8">
                  <c:v>1996-1997</c:v>
                </c:pt>
                <c:pt idx="9">
                  <c:v>1997-1998</c:v>
                </c:pt>
                <c:pt idx="10">
                  <c:v>1998-1999</c:v>
                </c:pt>
                <c:pt idx="11">
                  <c:v>1999-2000</c:v>
                </c:pt>
                <c:pt idx="12">
                  <c:v>2000-2001</c:v>
                </c:pt>
                <c:pt idx="13">
                  <c:v>2001-2002</c:v>
                </c:pt>
                <c:pt idx="14">
                  <c:v>2002-2003</c:v>
                </c:pt>
                <c:pt idx="15">
                  <c:v>2003-2004</c:v>
                </c:pt>
                <c:pt idx="16">
                  <c:v>2004-2005</c:v>
                </c:pt>
                <c:pt idx="17">
                  <c:v>2005-2006</c:v>
                </c:pt>
                <c:pt idx="18">
                  <c:v>2006-2007</c:v>
                </c:pt>
                <c:pt idx="19">
                  <c:v>2007-2008</c:v>
                </c:pt>
                <c:pt idx="20">
                  <c:v>2008-2009</c:v>
                </c:pt>
                <c:pt idx="21">
                  <c:v>2009-2010</c:v>
                </c:pt>
                <c:pt idx="22">
                  <c:v>2010-2011</c:v>
                </c:pt>
                <c:pt idx="23">
                  <c:v>2011-2012</c:v>
                </c:pt>
                <c:pt idx="24">
                  <c:v>2012-2013</c:v>
                </c:pt>
              </c:strCache>
            </c:strRef>
          </c:cat>
          <c:val>
            <c:numRef>
              <c:f>Blad1!$I$8:$I$32</c:f>
              <c:numCache>
                <c:formatCode>#,##0</c:formatCode>
                <c:ptCount val="25"/>
                <c:pt idx="0">
                  <c:v>15014</c:v>
                </c:pt>
                <c:pt idx="1">
                  <c:v>14355</c:v>
                </c:pt>
                <c:pt idx="2">
                  <c:v>13700</c:v>
                </c:pt>
                <c:pt idx="3">
                  <c:v>13909</c:v>
                </c:pt>
                <c:pt idx="4">
                  <c:v>14222</c:v>
                </c:pt>
                <c:pt idx="5">
                  <c:v>14558</c:v>
                </c:pt>
                <c:pt idx="6">
                  <c:v>14961</c:v>
                </c:pt>
                <c:pt idx="7">
                  <c:v>15357</c:v>
                </c:pt>
                <c:pt idx="8">
                  <c:v>15548</c:v>
                </c:pt>
                <c:pt idx="9">
                  <c:v>15647</c:v>
                </c:pt>
                <c:pt idx="10">
                  <c:v>15659</c:v>
                </c:pt>
                <c:pt idx="11">
                  <c:v>15774</c:v>
                </c:pt>
                <c:pt idx="12">
                  <c:v>15763</c:v>
                </c:pt>
                <c:pt idx="13">
                  <c:v>16084</c:v>
                </c:pt>
                <c:pt idx="14">
                  <c:v>16402</c:v>
                </c:pt>
                <c:pt idx="15">
                  <c:v>16792</c:v>
                </c:pt>
                <c:pt idx="16">
                  <c:v>17393</c:v>
                </c:pt>
                <c:pt idx="17">
                  <c:v>17801</c:v>
                </c:pt>
                <c:pt idx="18">
                  <c:v>18189</c:v>
                </c:pt>
                <c:pt idx="19">
                  <c:v>18263</c:v>
                </c:pt>
                <c:pt idx="20">
                  <c:v>18548</c:v>
                </c:pt>
                <c:pt idx="21">
                  <c:v>19015</c:v>
                </c:pt>
                <c:pt idx="22">
                  <c:v>19487</c:v>
                </c:pt>
                <c:pt idx="23">
                  <c:v>19835</c:v>
                </c:pt>
                <c:pt idx="24">
                  <c:v>20177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785024"/>
        <c:axId val="42786816"/>
      </c:lineChart>
      <c:catAx>
        <c:axId val="42785024"/>
        <c:scaling>
          <c:orientation val="minMax"/>
        </c:scaling>
        <c:delete val="0"/>
        <c:axPos val="b"/>
        <c:majorTickMark val="none"/>
        <c:minorTickMark val="none"/>
        <c:tickLblPos val="nextTo"/>
        <c:crossAx val="42786816"/>
        <c:crosses val="autoZero"/>
        <c:auto val="1"/>
        <c:lblAlgn val="ctr"/>
        <c:lblOffset val="100"/>
        <c:noMultiLvlLbl val="0"/>
      </c:catAx>
      <c:valAx>
        <c:axId val="42786816"/>
        <c:scaling>
          <c:orientation val="minMax"/>
          <c:min val="1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endParaRPr lang="nl-BE" dirty="0"/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42785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 smtClean="0"/>
              <a:t>Aandeel</a:t>
            </a:r>
            <a:r>
              <a:rPr lang="nl-BE" baseline="0" dirty="0" smtClean="0"/>
              <a:t> l</a:t>
            </a:r>
            <a:r>
              <a:rPr lang="nl-BE" dirty="0" smtClean="0"/>
              <a:t>eerlingen </a:t>
            </a:r>
            <a:r>
              <a:rPr lang="nl-BE" dirty="0"/>
              <a:t>buitengewoon basisonderwijs per </a:t>
            </a:r>
            <a:r>
              <a:rPr lang="nl-BE" dirty="0" smtClean="0"/>
              <a:t>type</a:t>
            </a:r>
            <a:endParaRPr lang="nl-B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evo_buo_2!$B$33:$H$33</c:f>
              <c:strCache>
                <c:ptCount val="7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  <c:pt idx="3">
                  <c:v>Type 4</c:v>
                </c:pt>
                <c:pt idx="4">
                  <c:v>Type 6</c:v>
                </c:pt>
                <c:pt idx="5">
                  <c:v>Type 7</c:v>
                </c:pt>
                <c:pt idx="6">
                  <c:v>Type 8</c:v>
                </c:pt>
              </c:strCache>
            </c:strRef>
          </c:cat>
          <c:val>
            <c:numRef>
              <c:f>evo_buo_2!$B$59:$H$59</c:f>
              <c:numCache>
                <c:formatCode>#,##0</c:formatCode>
                <c:ptCount val="7"/>
                <c:pt idx="0">
                  <c:v>9112</c:v>
                </c:pt>
                <c:pt idx="1">
                  <c:v>5113</c:v>
                </c:pt>
                <c:pt idx="2">
                  <c:v>2657</c:v>
                </c:pt>
                <c:pt idx="3">
                  <c:v>1727</c:v>
                </c:pt>
                <c:pt idx="4">
                  <c:v>158</c:v>
                </c:pt>
                <c:pt idx="5">
                  <c:v>1572</c:v>
                </c:pt>
                <c:pt idx="6">
                  <c:v>10165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 smtClean="0"/>
              <a:t>Aandeel leerlingen buitengewoon secundair onderwijs per type </a:t>
            </a:r>
            <a:endParaRPr lang="nl-BE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Blad1!$B$7:$G$7</c:f>
              <c:strCache>
                <c:ptCount val="6"/>
                <c:pt idx="0">
                  <c:v>Type 1</c:v>
                </c:pt>
                <c:pt idx="1">
                  <c:v>Type 2</c:v>
                </c:pt>
                <c:pt idx="2">
                  <c:v>Type 3</c:v>
                </c:pt>
                <c:pt idx="3">
                  <c:v>Type 4</c:v>
                </c:pt>
                <c:pt idx="4">
                  <c:v>Type 6</c:v>
                </c:pt>
                <c:pt idx="5">
                  <c:v>Type 7</c:v>
                </c:pt>
              </c:strCache>
            </c:strRef>
          </c:cat>
          <c:val>
            <c:numRef>
              <c:f>Blad1!$B$32:$G$32</c:f>
              <c:numCache>
                <c:formatCode>#,##0</c:formatCode>
                <c:ptCount val="6"/>
                <c:pt idx="0">
                  <c:v>9048</c:v>
                </c:pt>
                <c:pt idx="1">
                  <c:v>5454</c:v>
                </c:pt>
                <c:pt idx="2">
                  <c:v>2452</c:v>
                </c:pt>
                <c:pt idx="3">
                  <c:v>1995</c:v>
                </c:pt>
                <c:pt idx="4">
                  <c:v>238</c:v>
                </c:pt>
                <c:pt idx="5">
                  <c:v>990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l-BE" dirty="0"/>
              <a:t>GON - Meerjarenevolutie (alle </a:t>
            </a:r>
            <a:r>
              <a:rPr lang="nl-BE" dirty="0" smtClean="0"/>
              <a:t>types – alle</a:t>
            </a:r>
            <a:r>
              <a:rPr lang="nl-BE" baseline="0" dirty="0" smtClean="0"/>
              <a:t> onderwijsniveaus</a:t>
            </a:r>
            <a:r>
              <a:rPr lang="nl-BE" dirty="0" smtClean="0"/>
              <a:t>)</a:t>
            </a:r>
            <a:endParaRPr lang="nl-BE" dirty="0"/>
          </a:p>
        </c:rich>
      </c:tx>
      <c:layout>
        <c:manualLayout>
          <c:xMode val="edge"/>
          <c:yMode val="edge"/>
          <c:x val="0.25649679206765802"/>
          <c:y val="2.0338875947505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4808686659772503E-2"/>
          <c:y val="0.122033898305085"/>
          <c:w val="0.93485005170630797"/>
          <c:h val="0.81525423728813595"/>
        </c:manualLayout>
      </c:layout>
      <c:lineChart>
        <c:grouping val="standard"/>
        <c:varyColors val="0"/>
        <c:ser>
          <c:idx val="0"/>
          <c:order val="0"/>
          <c:tx>
            <c:strRef>
              <c:f>'globaal overzicht'!$A$25</c:f>
              <c:strCache>
                <c:ptCount val="1"/>
                <c:pt idx="0">
                  <c:v>Algemeen totaal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'globaal overzicht'!$C$3:$U$3</c:f>
              <c:strCache>
                <c:ptCount val="10"/>
                <c:pt idx="0">
                  <c:v>03-04</c:v>
                </c:pt>
                <c:pt idx="1">
                  <c:v>04-05</c:v>
                </c:pt>
                <c:pt idx="2">
                  <c:v>05-06</c:v>
                </c:pt>
                <c:pt idx="3">
                  <c:v>06-07</c:v>
                </c:pt>
                <c:pt idx="4">
                  <c:v>07-08</c:v>
                </c:pt>
                <c:pt idx="5">
                  <c:v>08-09</c:v>
                </c:pt>
                <c:pt idx="6">
                  <c:v>09-10</c:v>
                </c:pt>
                <c:pt idx="7">
                  <c:v>10-11</c:v>
                </c:pt>
                <c:pt idx="8">
                  <c:v>11-12</c:v>
                </c:pt>
                <c:pt idx="9">
                  <c:v>12-13</c:v>
                </c:pt>
              </c:strCache>
            </c:strRef>
          </c:cat>
          <c:val>
            <c:numRef>
              <c:f>'globaal overzicht'!$C$25:$U$25</c:f>
              <c:numCache>
                <c:formatCode>#,##0</c:formatCode>
                <c:ptCount val="10"/>
                <c:pt idx="0">
                  <c:v>3173</c:v>
                </c:pt>
                <c:pt idx="1">
                  <c:v>4450</c:v>
                </c:pt>
                <c:pt idx="2">
                  <c:v>5871</c:v>
                </c:pt>
                <c:pt idx="3">
                  <c:v>7358</c:v>
                </c:pt>
                <c:pt idx="4">
                  <c:v>8757</c:v>
                </c:pt>
                <c:pt idx="5">
                  <c:v>9810</c:v>
                </c:pt>
                <c:pt idx="6">
                  <c:v>10788</c:v>
                </c:pt>
                <c:pt idx="7">
                  <c:v>11691</c:v>
                </c:pt>
                <c:pt idx="8">
                  <c:v>12242</c:v>
                </c:pt>
                <c:pt idx="9">
                  <c:v>12305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145856"/>
        <c:axId val="43152128"/>
      </c:lineChart>
      <c:catAx>
        <c:axId val="4314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BE"/>
          </a:p>
        </c:txPr>
        <c:crossAx val="43152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315212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BE"/>
          </a:p>
        </c:txPr>
        <c:crossAx val="4314585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l-B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l-BE" dirty="0"/>
              <a:t>Evolutie GON leerlingen per </a:t>
            </a:r>
            <a:r>
              <a:rPr lang="nl-BE" dirty="0" smtClean="0"/>
              <a:t>onderwijsniveau </a:t>
            </a:r>
            <a:r>
              <a:rPr lang="nl-BE" dirty="0"/>
              <a:t>waar de leerling zit</a:t>
            </a:r>
          </a:p>
        </c:rich>
      </c:tx>
      <c:layout>
        <c:manualLayout>
          <c:xMode val="edge"/>
          <c:yMode val="edge"/>
          <c:x val="0.26859049285505998"/>
          <c:y val="1.957585644371940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9933407325194199E-2"/>
          <c:y val="9.7879282218597E-2"/>
          <c:w val="0.81687014428412896"/>
          <c:h val="0.83523654159869498"/>
        </c:manualLayout>
      </c:layout>
      <c:lineChart>
        <c:grouping val="standard"/>
        <c:varyColors val="0"/>
        <c:ser>
          <c:idx val="0"/>
          <c:order val="0"/>
          <c:tx>
            <c:strRef>
              <c:f>'globaal overzicht'!$A$46</c:f>
              <c:strCache>
                <c:ptCount val="1"/>
                <c:pt idx="0">
                  <c:v>Kleuter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'globaal overzicht'!$C$45:$U$45</c:f>
              <c:strCache>
                <c:ptCount val="10"/>
                <c:pt idx="0">
                  <c:v>03-04</c:v>
                </c:pt>
                <c:pt idx="1">
                  <c:v>04-05</c:v>
                </c:pt>
                <c:pt idx="2">
                  <c:v>05-06</c:v>
                </c:pt>
                <c:pt idx="3">
                  <c:v>06-07</c:v>
                </c:pt>
                <c:pt idx="4">
                  <c:v>07-08</c:v>
                </c:pt>
                <c:pt idx="5">
                  <c:v>08-09</c:v>
                </c:pt>
                <c:pt idx="6">
                  <c:v>09-10</c:v>
                </c:pt>
                <c:pt idx="7">
                  <c:v>10-11</c:v>
                </c:pt>
                <c:pt idx="8">
                  <c:v>11-12</c:v>
                </c:pt>
                <c:pt idx="9">
                  <c:v>12-13</c:v>
                </c:pt>
              </c:strCache>
            </c:strRef>
          </c:cat>
          <c:val>
            <c:numRef>
              <c:f>'globaal overzicht'!$C$46:$U$46</c:f>
              <c:numCache>
                <c:formatCode>#,##0</c:formatCode>
                <c:ptCount val="10"/>
                <c:pt idx="0">
                  <c:v>772</c:v>
                </c:pt>
                <c:pt idx="1">
                  <c:v>926</c:v>
                </c:pt>
                <c:pt idx="2">
                  <c:v>1045</c:v>
                </c:pt>
                <c:pt idx="3">
                  <c:v>1095</c:v>
                </c:pt>
                <c:pt idx="4">
                  <c:v>1234</c:v>
                </c:pt>
                <c:pt idx="5">
                  <c:v>1354</c:v>
                </c:pt>
                <c:pt idx="6">
                  <c:v>1495</c:v>
                </c:pt>
                <c:pt idx="7">
                  <c:v>1719</c:v>
                </c:pt>
                <c:pt idx="8">
                  <c:v>1761</c:v>
                </c:pt>
                <c:pt idx="9">
                  <c:v>1620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'globaal overzicht'!$A$47</c:f>
              <c:strCache>
                <c:ptCount val="1"/>
                <c:pt idx="0">
                  <c:v>lager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'globaal overzicht'!$C$45:$U$45</c:f>
              <c:strCache>
                <c:ptCount val="10"/>
                <c:pt idx="0">
                  <c:v>03-04</c:v>
                </c:pt>
                <c:pt idx="1">
                  <c:v>04-05</c:v>
                </c:pt>
                <c:pt idx="2">
                  <c:v>05-06</c:v>
                </c:pt>
                <c:pt idx="3">
                  <c:v>06-07</c:v>
                </c:pt>
                <c:pt idx="4">
                  <c:v>07-08</c:v>
                </c:pt>
                <c:pt idx="5">
                  <c:v>08-09</c:v>
                </c:pt>
                <c:pt idx="6">
                  <c:v>09-10</c:v>
                </c:pt>
                <c:pt idx="7">
                  <c:v>10-11</c:v>
                </c:pt>
                <c:pt idx="8">
                  <c:v>11-12</c:v>
                </c:pt>
                <c:pt idx="9">
                  <c:v>12-13</c:v>
                </c:pt>
              </c:strCache>
            </c:strRef>
          </c:cat>
          <c:val>
            <c:numRef>
              <c:f>'globaal overzicht'!$C$47:$U$47</c:f>
              <c:numCache>
                <c:formatCode>#,##0</c:formatCode>
                <c:ptCount val="10"/>
                <c:pt idx="0">
                  <c:v>1443</c:v>
                </c:pt>
                <c:pt idx="1">
                  <c:v>2115</c:v>
                </c:pt>
                <c:pt idx="2">
                  <c:v>2857</c:v>
                </c:pt>
                <c:pt idx="3">
                  <c:v>3580</c:v>
                </c:pt>
                <c:pt idx="4">
                  <c:v>4163</c:v>
                </c:pt>
                <c:pt idx="5">
                  <c:v>4527</c:v>
                </c:pt>
                <c:pt idx="6">
                  <c:v>4754</c:v>
                </c:pt>
                <c:pt idx="7">
                  <c:v>4814</c:v>
                </c:pt>
                <c:pt idx="8">
                  <c:v>4936</c:v>
                </c:pt>
                <c:pt idx="9">
                  <c:v>4905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'globaal overzicht'!$A$48</c:f>
              <c:strCache>
                <c:ptCount val="1"/>
                <c:pt idx="0">
                  <c:v>secundair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'globaal overzicht'!$C$45:$U$45</c:f>
              <c:strCache>
                <c:ptCount val="10"/>
                <c:pt idx="0">
                  <c:v>03-04</c:v>
                </c:pt>
                <c:pt idx="1">
                  <c:v>04-05</c:v>
                </c:pt>
                <c:pt idx="2">
                  <c:v>05-06</c:v>
                </c:pt>
                <c:pt idx="3">
                  <c:v>06-07</c:v>
                </c:pt>
                <c:pt idx="4">
                  <c:v>07-08</c:v>
                </c:pt>
                <c:pt idx="5">
                  <c:v>08-09</c:v>
                </c:pt>
                <c:pt idx="6">
                  <c:v>09-10</c:v>
                </c:pt>
                <c:pt idx="7">
                  <c:v>10-11</c:v>
                </c:pt>
                <c:pt idx="8">
                  <c:v>11-12</c:v>
                </c:pt>
                <c:pt idx="9">
                  <c:v>12-13</c:v>
                </c:pt>
              </c:strCache>
            </c:strRef>
          </c:cat>
          <c:val>
            <c:numRef>
              <c:f>'globaal overzicht'!$C$48:$U$48</c:f>
              <c:numCache>
                <c:formatCode>#,##0</c:formatCode>
                <c:ptCount val="10"/>
                <c:pt idx="0">
                  <c:v>908</c:v>
                </c:pt>
                <c:pt idx="1">
                  <c:v>1334</c:v>
                </c:pt>
                <c:pt idx="2">
                  <c:v>1866</c:v>
                </c:pt>
                <c:pt idx="3">
                  <c:v>2559</c:v>
                </c:pt>
                <c:pt idx="4">
                  <c:v>3203</c:v>
                </c:pt>
                <c:pt idx="5">
                  <c:v>3720</c:v>
                </c:pt>
                <c:pt idx="6">
                  <c:v>4250</c:v>
                </c:pt>
                <c:pt idx="7">
                  <c:v>4746</c:v>
                </c:pt>
                <c:pt idx="8">
                  <c:v>5054</c:v>
                </c:pt>
                <c:pt idx="9">
                  <c:v>5235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'globaal overzicht'!$A$49</c:f>
              <c:strCache>
                <c:ptCount val="1"/>
                <c:pt idx="0">
                  <c:v>hoger</c:v>
                </c:pt>
              </c:strCache>
            </c:strRef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339966"/>
                </a:solidFill>
                <a:prstDash val="solid"/>
              </a:ln>
            </c:spPr>
          </c:marker>
          <c:cat>
            <c:strRef>
              <c:f>'globaal overzicht'!$C$45:$U$45</c:f>
              <c:strCache>
                <c:ptCount val="10"/>
                <c:pt idx="0">
                  <c:v>03-04</c:v>
                </c:pt>
                <c:pt idx="1">
                  <c:v>04-05</c:v>
                </c:pt>
                <c:pt idx="2">
                  <c:v>05-06</c:v>
                </c:pt>
                <c:pt idx="3">
                  <c:v>06-07</c:v>
                </c:pt>
                <c:pt idx="4">
                  <c:v>07-08</c:v>
                </c:pt>
                <c:pt idx="5">
                  <c:v>08-09</c:v>
                </c:pt>
                <c:pt idx="6">
                  <c:v>09-10</c:v>
                </c:pt>
                <c:pt idx="7">
                  <c:v>10-11</c:v>
                </c:pt>
                <c:pt idx="8">
                  <c:v>11-12</c:v>
                </c:pt>
                <c:pt idx="9">
                  <c:v>12-13</c:v>
                </c:pt>
              </c:strCache>
            </c:strRef>
          </c:cat>
          <c:val>
            <c:numRef>
              <c:f>'globaal overzicht'!$C$49:$U$49</c:f>
              <c:numCache>
                <c:formatCode>#,##0</c:formatCode>
                <c:ptCount val="10"/>
                <c:pt idx="0">
                  <c:v>50</c:v>
                </c:pt>
                <c:pt idx="1">
                  <c:v>75</c:v>
                </c:pt>
                <c:pt idx="2">
                  <c:v>103</c:v>
                </c:pt>
                <c:pt idx="3">
                  <c:v>124</c:v>
                </c:pt>
                <c:pt idx="4">
                  <c:v>157</c:v>
                </c:pt>
                <c:pt idx="5">
                  <c:v>209</c:v>
                </c:pt>
                <c:pt idx="6">
                  <c:v>289</c:v>
                </c:pt>
                <c:pt idx="7">
                  <c:v>412</c:v>
                </c:pt>
                <c:pt idx="8">
                  <c:v>491</c:v>
                </c:pt>
                <c:pt idx="9">
                  <c:v>545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391232"/>
        <c:axId val="43417984"/>
      </c:lineChart>
      <c:catAx>
        <c:axId val="4339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BE"/>
          </a:p>
        </c:txPr>
        <c:crossAx val="43417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341798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l-BE"/>
          </a:p>
        </c:txPr>
        <c:crossAx val="4339123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9012213473315804"/>
          <c:y val="0.460032626427406"/>
          <c:w val="0.10654826480023299"/>
          <c:h val="0.13866231647634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nl-B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l-B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610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702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225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195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234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719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43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100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430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5903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940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E758D-0698-4827-9908-B71C19F54E9D}" type="datetimeFigureOut">
              <a:rPr lang="nl-BE" smtClean="0"/>
              <a:t>7/11/2013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D6E4A-D61C-48C5-A1E6-C0EF77EF927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684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Decreet </a:t>
            </a:r>
            <a:r>
              <a:rPr lang="nl-BE" dirty="0" smtClean="0"/>
              <a:t>maatregelen </a:t>
            </a:r>
            <a:r>
              <a:rPr lang="nl-BE" dirty="0" smtClean="0"/>
              <a:t>voor leerlingen met specifieke onderwijsbehoeften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4437112"/>
            <a:ext cx="6400800" cy="1752600"/>
          </a:xfrm>
        </p:spPr>
        <p:txBody>
          <a:bodyPr/>
          <a:lstStyle/>
          <a:p>
            <a:r>
              <a:rPr lang="nl-BE" dirty="0" smtClean="0"/>
              <a:t>Persconferentie 8/11/2013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1333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F0000"/>
                </a:solidFill>
              </a:rPr>
              <a:t>Historiek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1994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The Salamanca-statement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framework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action on special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needs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education</a:t>
            </a:r>
            <a:endParaRPr lang="nl-BE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l-B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1998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Advies over inclusief onderwijs van de Vlaamse Onderwijsraad (VLOR)</a:t>
            </a:r>
          </a:p>
          <a:p>
            <a:r>
              <a:rPr lang="nl-B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2006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VN-Verdrag inzake rechten van personen met een handicap</a:t>
            </a:r>
          </a:p>
          <a:p>
            <a:r>
              <a:rPr lang="nl-B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2008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Vlaams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Gelijkekansen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en </a:t>
            </a:r>
            <a:r>
              <a:rPr lang="nl-B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Gelijkebehandelingsdecreet</a:t>
            </a:r>
            <a:endParaRPr lang="nl-BE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l-B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2009</a:t>
            </a:r>
            <a:r>
              <a:rPr lang="nl-B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Vlaams Parlement ratificeert VN-Verdrag</a:t>
            </a:r>
          </a:p>
          <a:p>
            <a:pPr marL="0" indent="0">
              <a:buNone/>
            </a:pPr>
            <a:r>
              <a:rPr lang="nl-BE" sz="2000" dirty="0" smtClean="0"/>
              <a:t/>
            </a:r>
            <a:br>
              <a:rPr lang="nl-BE" sz="2000" dirty="0" smtClean="0"/>
            </a:br>
            <a:endParaRPr lang="nl-BE" sz="2000" dirty="0" smtClean="0"/>
          </a:p>
          <a:p>
            <a:r>
              <a:rPr lang="nl-BE" sz="2000" b="1" dirty="0" smtClean="0"/>
              <a:t>2002-2009</a:t>
            </a:r>
            <a:r>
              <a:rPr lang="nl-BE" sz="2000" dirty="0" smtClean="0"/>
              <a:t>: </a:t>
            </a:r>
            <a:r>
              <a:rPr lang="nl-BE" sz="2000" dirty="0"/>
              <a:t>v</a:t>
            </a:r>
            <a:r>
              <a:rPr lang="nl-BE" sz="2000" dirty="0" smtClean="0"/>
              <a:t>erschillende pogingen ondernomen</a:t>
            </a:r>
            <a:br>
              <a:rPr lang="nl-BE" sz="2000" dirty="0" smtClean="0"/>
            </a:br>
            <a:r>
              <a:rPr lang="nl-BE" sz="2000" dirty="0" smtClean="0"/>
              <a:t>‘maatwerk in samenspraak’ en ‘</a:t>
            </a:r>
            <a:r>
              <a:rPr lang="nl-BE" sz="2000" dirty="0" err="1" smtClean="0"/>
              <a:t>leerzorg</a:t>
            </a:r>
            <a:r>
              <a:rPr lang="nl-BE" sz="2000" dirty="0" smtClean="0"/>
              <a:t>’, maar geen gestemd decreet</a:t>
            </a:r>
          </a:p>
          <a:p>
            <a:r>
              <a:rPr lang="nl-BE" sz="2000" b="1" dirty="0" smtClean="0"/>
              <a:t>2010-2011</a:t>
            </a:r>
            <a:r>
              <a:rPr lang="nl-BE" sz="2000" dirty="0" smtClean="0"/>
              <a:t>: resonantiegroepen</a:t>
            </a:r>
            <a:br>
              <a:rPr lang="nl-BE" sz="2000" dirty="0" smtClean="0"/>
            </a:br>
            <a:r>
              <a:rPr lang="nl-BE" sz="2000" dirty="0" smtClean="0">
                <a:sym typeface="Wingdings" pitchFamily="2" charset="2"/>
              </a:rPr>
              <a:t> geen draagvlak voor </a:t>
            </a:r>
            <a:r>
              <a:rPr lang="nl-BE" sz="2000" dirty="0" err="1" smtClean="0">
                <a:sym typeface="Wingdings" pitchFamily="2" charset="2"/>
              </a:rPr>
              <a:t>leerzorg</a:t>
            </a:r>
            <a:endParaRPr lang="nl-BE" sz="2000" dirty="0" smtClean="0">
              <a:sym typeface="Wingdings" pitchFamily="2" charset="2"/>
            </a:endParaRPr>
          </a:p>
          <a:p>
            <a:r>
              <a:rPr lang="nl-BE" sz="2000" b="1" dirty="0" smtClean="0">
                <a:sym typeface="Wingdings" pitchFamily="2" charset="2"/>
              </a:rPr>
              <a:t>2012-2013</a:t>
            </a:r>
            <a:r>
              <a:rPr lang="nl-BE" sz="2000" dirty="0" smtClean="0">
                <a:sym typeface="Wingdings" pitchFamily="2" charset="2"/>
              </a:rPr>
              <a:t>: DAM-decreet, BNM-decreet, M-decreet</a:t>
            </a:r>
            <a:endParaRPr lang="nl-BE" sz="2000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375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BE" dirty="0" smtClean="0">
                <a:solidFill>
                  <a:srgbClr val="FF0000"/>
                </a:solidFill>
              </a:rPr>
              <a:t>Cijfers: niets doen is geen optie (1/2)</a:t>
            </a:r>
            <a:endParaRPr lang="nl-BE" dirty="0">
              <a:solidFill>
                <a:srgbClr val="FF0000"/>
              </a:solidFill>
            </a:endParaRPr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805705"/>
              </p:ext>
            </p:extLst>
          </p:nvPr>
        </p:nvGraphicFramePr>
        <p:xfrm>
          <a:off x="4644008" y="1628800"/>
          <a:ext cx="4248471" cy="263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e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579140"/>
              </p:ext>
            </p:extLst>
          </p:nvPr>
        </p:nvGraphicFramePr>
        <p:xfrm>
          <a:off x="0" y="1628800"/>
          <a:ext cx="4437696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758161"/>
              </p:ext>
            </p:extLst>
          </p:nvPr>
        </p:nvGraphicFramePr>
        <p:xfrm>
          <a:off x="2123728" y="4365104"/>
          <a:ext cx="4464496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16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9731231"/>
              </p:ext>
            </p:extLst>
          </p:nvPr>
        </p:nvGraphicFramePr>
        <p:xfrm>
          <a:off x="266420" y="1412776"/>
          <a:ext cx="501303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5388662"/>
              </p:ext>
            </p:extLst>
          </p:nvPr>
        </p:nvGraphicFramePr>
        <p:xfrm>
          <a:off x="4392488" y="1412776"/>
          <a:ext cx="4572000" cy="3013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11560" y="1158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BE" dirty="0">
                <a:solidFill>
                  <a:srgbClr val="FF0000"/>
                </a:solidFill>
              </a:rPr>
              <a:t>Cijfers: niets doen is geen optie (1/2)</a:t>
            </a:r>
            <a:endParaRPr lang="nl-BE" dirty="0"/>
          </a:p>
        </p:txBody>
      </p:sp>
      <p:sp>
        <p:nvSpPr>
          <p:cNvPr id="7" name="Tekstvak 6"/>
          <p:cNvSpPr txBox="1"/>
          <p:nvPr/>
        </p:nvSpPr>
        <p:spPr>
          <a:xfrm>
            <a:off x="297980" y="4725144"/>
            <a:ext cx="8666508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smtClean="0"/>
              <a:t>Leerlingenaantal </a:t>
            </a:r>
            <a:r>
              <a:rPr lang="nl-BE" dirty="0" smtClean="0"/>
              <a:t>buitengewoon basisonderwijs</a:t>
            </a:r>
            <a:r>
              <a:rPr lang="nl-BE" dirty="0" smtClean="0"/>
              <a:t>: </a:t>
            </a:r>
            <a:r>
              <a:rPr lang="nl-BE" dirty="0" smtClean="0"/>
              <a:t>30.504</a:t>
            </a:r>
          </a:p>
          <a:p>
            <a:r>
              <a:rPr lang="nl-BE" dirty="0" smtClean="0"/>
              <a:t>	=&gt; Overgrote meerderheid kinderen met lichte mentale beperking of 	leerstoornis</a:t>
            </a:r>
            <a:endParaRPr lang="nl-BE" dirty="0"/>
          </a:p>
          <a:p>
            <a:r>
              <a:rPr lang="nl-BE" dirty="0" smtClean="0"/>
              <a:t>Leerlingenaantal buitengewoon </a:t>
            </a:r>
            <a:r>
              <a:rPr lang="nl-BE" dirty="0" smtClean="0"/>
              <a:t>secundair </a:t>
            </a:r>
            <a:r>
              <a:rPr lang="nl-BE" dirty="0" smtClean="0"/>
              <a:t>onderwijs: </a:t>
            </a:r>
            <a:r>
              <a:rPr lang="nl-BE" dirty="0" smtClean="0"/>
              <a:t>20.177</a:t>
            </a:r>
          </a:p>
          <a:p>
            <a:r>
              <a:rPr lang="nl-BE" dirty="0" smtClean="0"/>
              <a:t>	=&gt; Ook hier oververtegenwoordiging kinderen </a:t>
            </a:r>
            <a:r>
              <a:rPr lang="nl-BE" dirty="0"/>
              <a:t>met lichte mentale </a:t>
            </a:r>
            <a:r>
              <a:rPr lang="nl-BE" dirty="0" smtClean="0"/>
              <a:t>beperking 	(type 8 bestaat vandaag niet in </a:t>
            </a:r>
            <a:r>
              <a:rPr lang="nl-BE" dirty="0" err="1" smtClean="0"/>
              <a:t>BuO</a:t>
            </a:r>
            <a:r>
              <a:rPr lang="nl-BE" dirty="0" smtClean="0"/>
              <a:t>)</a:t>
            </a:r>
            <a:endParaRPr lang="nl-BE" dirty="0"/>
          </a:p>
          <a:p>
            <a:endParaRPr lang="nl-BE" dirty="0"/>
          </a:p>
        </p:txBody>
      </p:sp>
      <p:sp>
        <p:nvSpPr>
          <p:cNvPr id="9" name="Tekstvak 8"/>
          <p:cNvSpPr txBox="1"/>
          <p:nvPr/>
        </p:nvSpPr>
        <p:spPr>
          <a:xfrm>
            <a:off x="7668344" y="635200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smtClean="0"/>
              <a:t>Cijfers 2012-2013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337225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>
                <a:solidFill>
                  <a:srgbClr val="FF0000"/>
                </a:solidFill>
              </a:rPr>
              <a:t>Na 15 jaar overleg evenwicht bereikt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BE" sz="2500" dirty="0"/>
              <a:t>D</a:t>
            </a:r>
            <a:r>
              <a:rPr lang="nl-BE" sz="2500" dirty="0" smtClean="0"/>
              <a:t>efinitieve </a:t>
            </a:r>
            <a:r>
              <a:rPr lang="nl-BE" sz="2500" dirty="0" smtClean="0"/>
              <a:t>goedkeuring Vlaamse Regering ‘Ontwerp van decreet betreffende maatregelen voor leerlingen met specifieke onderwijsbehoeften</a:t>
            </a:r>
            <a:r>
              <a:rPr lang="nl-BE" sz="2500" dirty="0" smtClean="0"/>
              <a:t>’</a:t>
            </a:r>
          </a:p>
          <a:p>
            <a:endParaRPr lang="nl-BE" sz="2500" dirty="0" smtClean="0"/>
          </a:p>
          <a:p>
            <a:pPr lvl="1"/>
            <a:r>
              <a:rPr lang="nl-BE" sz="2100" dirty="0" smtClean="0"/>
              <a:t>Met VN-Verdrag als achtergrond </a:t>
            </a:r>
            <a:r>
              <a:rPr lang="nl-BE" sz="2100" dirty="0" smtClean="0"/>
              <a:t>zoeken naar </a:t>
            </a:r>
            <a:r>
              <a:rPr lang="nl-BE" sz="2100" dirty="0" smtClean="0"/>
              <a:t>de plaats van leerlingen met specifieke onderwijsbehoeften in ons </a:t>
            </a:r>
            <a:r>
              <a:rPr lang="nl-BE" sz="2100" dirty="0" smtClean="0"/>
              <a:t>onderwijs.</a:t>
            </a:r>
          </a:p>
          <a:p>
            <a:pPr lvl="1"/>
            <a:endParaRPr lang="nl-BE" sz="2100" dirty="0" smtClean="0"/>
          </a:p>
          <a:p>
            <a:pPr lvl="1"/>
            <a:r>
              <a:rPr lang="nl-BE" sz="2100" dirty="0" smtClean="0"/>
              <a:t>Logische stap… internationale regelgeving vertaald naar onderwijsregelgeving</a:t>
            </a:r>
            <a:r>
              <a:rPr lang="nl-BE" sz="2100" dirty="0" smtClean="0"/>
              <a:t> </a:t>
            </a:r>
          </a:p>
          <a:p>
            <a:pPr lvl="1"/>
            <a:endParaRPr lang="nl-BE" sz="2100" dirty="0" smtClean="0"/>
          </a:p>
          <a:p>
            <a:pPr lvl="1"/>
            <a:r>
              <a:rPr lang="nl-BE" sz="2100" dirty="0" smtClean="0"/>
              <a:t>Broos evenwicht als belangrijke eerste </a:t>
            </a:r>
            <a:r>
              <a:rPr lang="nl-BE" sz="2100" dirty="0" smtClean="0"/>
              <a:t>stap</a:t>
            </a:r>
          </a:p>
          <a:p>
            <a:pPr lvl="1"/>
            <a:endParaRPr lang="nl-BE" sz="2100" dirty="0" smtClean="0"/>
          </a:p>
          <a:p>
            <a:pPr lvl="1"/>
            <a:r>
              <a:rPr lang="nl-BE" sz="2100" dirty="0" smtClean="0"/>
              <a:t>Alle </a:t>
            </a:r>
            <a:r>
              <a:rPr lang="nl-BE" sz="2100" dirty="0" smtClean="0"/>
              <a:t>partners eensgezind: </a:t>
            </a:r>
            <a:r>
              <a:rPr lang="nl-BE" sz="2100" i="1" dirty="0" smtClean="0"/>
              <a:t>‘niets doen, is geen optie!’</a:t>
            </a:r>
            <a:endParaRPr lang="nl-BE" sz="2100" i="1" dirty="0"/>
          </a:p>
        </p:txBody>
      </p:sp>
    </p:spTree>
    <p:extLst>
      <p:ext uri="{BB962C8B-B14F-4D97-AF65-F5344CB8AC3E}">
        <p14:creationId xmlns:p14="http://schemas.microsoft.com/office/powerpoint/2010/main" val="6350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F0000"/>
                </a:solidFill>
              </a:rPr>
              <a:t>Wat verandert er?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sz="2000" dirty="0" smtClean="0"/>
              <a:t>Gedeeltelijk verlaten van medisch model – focus op </a:t>
            </a:r>
            <a:r>
              <a:rPr lang="nl-BE" sz="2000" dirty="0" smtClean="0"/>
              <a:t>onderwijsbehoeften</a:t>
            </a:r>
          </a:p>
          <a:p>
            <a:endParaRPr lang="nl-BE" sz="2000" dirty="0" smtClean="0"/>
          </a:p>
          <a:p>
            <a:r>
              <a:rPr lang="nl-BE" sz="2000" dirty="0" smtClean="0"/>
              <a:t>Basisaanbod vervangt type 1 en </a:t>
            </a:r>
            <a:r>
              <a:rPr lang="nl-BE" sz="2000" dirty="0" smtClean="0"/>
              <a:t>8</a:t>
            </a:r>
          </a:p>
          <a:p>
            <a:endParaRPr lang="nl-BE" sz="2000" dirty="0" smtClean="0"/>
          </a:p>
          <a:p>
            <a:r>
              <a:rPr lang="nl-BE" sz="2000" dirty="0" smtClean="0"/>
              <a:t>Kwaliteitsverbetering diagnostiek - </a:t>
            </a:r>
            <a:r>
              <a:rPr lang="nl-BE" sz="2000" dirty="0"/>
              <a:t>b</a:t>
            </a:r>
            <a:r>
              <a:rPr lang="nl-BE" sz="2000" dirty="0" smtClean="0"/>
              <a:t>elangrijke rol voor </a:t>
            </a:r>
            <a:r>
              <a:rPr lang="nl-BE" sz="2000" dirty="0" smtClean="0"/>
              <a:t>CLB</a:t>
            </a:r>
          </a:p>
          <a:p>
            <a:endParaRPr lang="nl-BE" sz="2000" dirty="0" smtClean="0"/>
          </a:p>
          <a:p>
            <a:r>
              <a:rPr lang="nl-BE" sz="2000" dirty="0" smtClean="0"/>
              <a:t>Type 9 voor leerlingen met </a:t>
            </a:r>
            <a:r>
              <a:rPr lang="nl-BE" sz="2000" dirty="0" smtClean="0"/>
              <a:t>ASS</a:t>
            </a:r>
          </a:p>
          <a:p>
            <a:endParaRPr lang="nl-BE" sz="2000" dirty="0" smtClean="0"/>
          </a:p>
          <a:p>
            <a:r>
              <a:rPr lang="nl-BE" sz="2000" dirty="0" smtClean="0"/>
              <a:t>Opdracht van gewoon onderwijs: </a:t>
            </a:r>
            <a:r>
              <a:rPr lang="nl-BE" sz="2000" dirty="0" smtClean="0"/>
              <a:t>gemeenschappelijk </a:t>
            </a:r>
            <a:r>
              <a:rPr lang="nl-BE" sz="2000" dirty="0" smtClean="0"/>
              <a:t>curriculum en redelijke aanpassingen voor leerlingen met specifieke onderwijsbehoeften (remediëren, differentiëren, compenseren, dispenseren</a:t>
            </a:r>
            <a:r>
              <a:rPr lang="nl-BE" sz="2000" dirty="0" smtClean="0"/>
              <a:t>)</a:t>
            </a:r>
          </a:p>
          <a:p>
            <a:endParaRPr lang="nl-BE" sz="2000" dirty="0" smtClean="0"/>
          </a:p>
          <a:p>
            <a:r>
              <a:rPr lang="nl-BE" sz="2000" dirty="0" smtClean="0"/>
              <a:t>Herdefiniëring draagkrachtafweging voor leerlingen met individueel curriculum: disproportionaliteit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4190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F0000"/>
                </a:solidFill>
              </a:rPr>
              <a:t>Nieuwe indeling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4958" y="1412776"/>
            <a:ext cx="8171498" cy="252027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500" b="1" dirty="0" smtClean="0"/>
              <a:t>Huidige indeling buitengewoon onderwijs</a:t>
            </a:r>
            <a:r>
              <a:rPr lang="nl-BE" sz="1500" dirty="0" smtClean="0"/>
              <a:t>: (zonder criteria)</a:t>
            </a:r>
          </a:p>
          <a:p>
            <a:pPr marL="0" indent="0">
              <a:buNone/>
            </a:pPr>
            <a:r>
              <a:rPr lang="nl-BE" sz="1500" dirty="0" smtClean="0"/>
              <a:t>Type </a:t>
            </a:r>
            <a:r>
              <a:rPr lang="nl-BE" sz="1500" dirty="0"/>
              <a:t>1</a:t>
            </a:r>
            <a:r>
              <a:rPr lang="nl-BE" sz="1500" dirty="0" smtClean="0"/>
              <a:t>: voor kinderen met een </a:t>
            </a:r>
            <a:r>
              <a:rPr lang="nl-BE" sz="1500" dirty="0"/>
              <a:t>licht mentale </a:t>
            </a:r>
            <a:r>
              <a:rPr lang="nl-BE" sz="1500" dirty="0" smtClean="0"/>
              <a:t>beperking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2: </a:t>
            </a:r>
            <a:r>
              <a:rPr lang="nl-BE" sz="1500" dirty="0" smtClean="0"/>
              <a:t>voor kinderen met een matig </a:t>
            </a:r>
            <a:r>
              <a:rPr lang="nl-BE" sz="1500" dirty="0"/>
              <a:t>of ernstig mentale </a:t>
            </a:r>
            <a:r>
              <a:rPr lang="nl-BE" sz="1500" dirty="0" smtClean="0"/>
              <a:t>beperking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3: </a:t>
            </a:r>
            <a:r>
              <a:rPr lang="nl-BE" sz="1500" dirty="0" smtClean="0"/>
              <a:t>voor kinderen met ernstige </a:t>
            </a:r>
            <a:r>
              <a:rPr lang="nl-BE" sz="1500" dirty="0"/>
              <a:t>emotionele of gedragsproblemen</a:t>
            </a:r>
          </a:p>
          <a:p>
            <a:pPr marL="0" indent="0">
              <a:buNone/>
            </a:pPr>
            <a:r>
              <a:rPr lang="nl-BE" sz="1500" dirty="0"/>
              <a:t>Type 4: </a:t>
            </a:r>
            <a:r>
              <a:rPr lang="nl-BE" sz="1500" dirty="0" smtClean="0"/>
              <a:t>voor kinderen met een lichamelijke beperking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5: </a:t>
            </a:r>
            <a:r>
              <a:rPr lang="nl-BE" sz="1500" dirty="0" smtClean="0"/>
              <a:t>voor kinderen in </a:t>
            </a:r>
            <a:r>
              <a:rPr lang="nl-BE" sz="1500" dirty="0"/>
              <a:t>een ziekenhuis of in een </a:t>
            </a:r>
            <a:r>
              <a:rPr lang="nl-BE" sz="1500" dirty="0" err="1"/>
              <a:t>preventorium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6: </a:t>
            </a:r>
            <a:r>
              <a:rPr lang="nl-BE" sz="1500" dirty="0" smtClean="0"/>
              <a:t>voor kinderen met een visuele beperking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7: </a:t>
            </a:r>
            <a:r>
              <a:rPr lang="nl-BE" sz="1500" dirty="0" smtClean="0"/>
              <a:t>voor kinderen met een auditieve beperking</a:t>
            </a:r>
            <a:endParaRPr lang="nl-BE" sz="1500" dirty="0"/>
          </a:p>
          <a:p>
            <a:pPr marL="0" indent="0">
              <a:buNone/>
            </a:pPr>
            <a:r>
              <a:rPr lang="nl-BE" sz="1500" dirty="0"/>
              <a:t>Type 8: </a:t>
            </a:r>
            <a:r>
              <a:rPr lang="nl-BE" sz="1500" dirty="0" smtClean="0"/>
              <a:t>voor kinderen met ernstige </a:t>
            </a:r>
            <a:r>
              <a:rPr lang="nl-BE" sz="1500" dirty="0"/>
              <a:t>leerstoornissen</a:t>
            </a:r>
          </a:p>
          <a:p>
            <a:endParaRPr lang="nl-BE" sz="1500" dirty="0"/>
          </a:p>
        </p:txBody>
      </p:sp>
      <p:sp>
        <p:nvSpPr>
          <p:cNvPr id="5" name="Tekstvak 4"/>
          <p:cNvSpPr txBox="1"/>
          <p:nvPr/>
        </p:nvSpPr>
        <p:spPr>
          <a:xfrm>
            <a:off x="504958" y="4149080"/>
            <a:ext cx="8171498" cy="2400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sz="1500" b="1" dirty="0" smtClean="0"/>
              <a:t>Nieuwe indeling buitengewoon onderwijs</a:t>
            </a:r>
            <a:r>
              <a:rPr lang="nl-BE" sz="1500" dirty="0" smtClean="0"/>
              <a:t>: (met criteria)</a:t>
            </a:r>
          </a:p>
          <a:p>
            <a:r>
              <a:rPr lang="nl-BE" sz="1500" dirty="0" smtClean="0"/>
              <a:t>Type basisaanbod (vervanging type 1 en 8): op basis van onderwijsbehoeften</a:t>
            </a:r>
          </a:p>
          <a:p>
            <a:r>
              <a:rPr lang="nl-BE" sz="1500" dirty="0" smtClean="0"/>
              <a:t>Type 2: voor kinderen met een verstandelijke beperking (IQ ≤ 60) + beperking in sociaal aanpassingsgedrag</a:t>
            </a:r>
          </a:p>
          <a:p>
            <a:r>
              <a:rPr lang="nl-BE" sz="1500" dirty="0" smtClean="0"/>
              <a:t>Type 3: voor kinderen met emotionele- of gedragsstoornis die geen verstandelijke beperking hebben</a:t>
            </a:r>
          </a:p>
          <a:p>
            <a:r>
              <a:rPr lang="nl-BE" sz="1500" dirty="0" smtClean="0"/>
              <a:t>Type 4: voor kinderen met een motorische beperking</a:t>
            </a:r>
          </a:p>
          <a:p>
            <a:r>
              <a:rPr lang="nl-BE" sz="1500" dirty="0" smtClean="0"/>
              <a:t>Type 5: voor kinderen die opgenomen zijn in een ziekenhuis, een residentiële setting of </a:t>
            </a:r>
            <a:r>
              <a:rPr lang="nl-BE" sz="1500" dirty="0" err="1" smtClean="0"/>
              <a:t>preventorium</a:t>
            </a:r>
            <a:endParaRPr lang="nl-BE" sz="1500" dirty="0" smtClean="0"/>
          </a:p>
          <a:p>
            <a:r>
              <a:rPr lang="nl-BE" sz="1500" dirty="0" smtClean="0"/>
              <a:t>Type 6: voor kinderen met een visuele beperking</a:t>
            </a:r>
          </a:p>
          <a:p>
            <a:r>
              <a:rPr lang="nl-BE" sz="1500" dirty="0" smtClean="0"/>
              <a:t>Type 7: voor kinderen met een auditieve beperking, of taal- of spraakstoornis</a:t>
            </a:r>
          </a:p>
          <a:p>
            <a:r>
              <a:rPr lang="nl-BE" sz="1500" dirty="0" smtClean="0"/>
              <a:t>Type 9: voor kinderen met een autismespectrumstoornis die geen verstandelijke beperking hebben</a:t>
            </a:r>
          </a:p>
        </p:txBody>
      </p:sp>
    </p:spTree>
    <p:extLst>
      <p:ext uri="{BB962C8B-B14F-4D97-AF65-F5344CB8AC3E}">
        <p14:creationId xmlns:p14="http://schemas.microsoft.com/office/powerpoint/2010/main" val="133724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F0000"/>
                </a:solidFill>
              </a:rPr>
              <a:t>Flankerende maatregelen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500" dirty="0" smtClean="0"/>
              <a:t>Competentieontwikkeling (109 VTE vrijgemaakt</a:t>
            </a:r>
            <a:r>
              <a:rPr lang="nl-BE" sz="2500" dirty="0" smtClean="0"/>
              <a:t>)</a:t>
            </a:r>
          </a:p>
          <a:p>
            <a:endParaRPr lang="nl-BE" sz="2500" dirty="0" smtClean="0"/>
          </a:p>
          <a:p>
            <a:r>
              <a:rPr lang="nl-BE" sz="2500" dirty="0" smtClean="0"/>
              <a:t>Waarborgregeling: middelen blijven ingezet voor leerlingen met specifieke </a:t>
            </a:r>
            <a:r>
              <a:rPr lang="nl-BE" sz="2500" dirty="0" smtClean="0"/>
              <a:t>onderwijsbehoeften</a:t>
            </a:r>
          </a:p>
          <a:p>
            <a:endParaRPr lang="nl-BE" sz="2500" dirty="0" smtClean="0"/>
          </a:p>
          <a:p>
            <a:r>
              <a:rPr lang="nl-BE" sz="2500" dirty="0" smtClean="0"/>
              <a:t>Geleidelijkheid</a:t>
            </a:r>
          </a:p>
          <a:p>
            <a:endParaRPr lang="nl-BE" sz="2500" dirty="0" smtClean="0"/>
          </a:p>
          <a:p>
            <a:r>
              <a:rPr lang="nl-BE" sz="2500" dirty="0"/>
              <a:t>M</a:t>
            </a:r>
            <a:r>
              <a:rPr lang="nl-BE" sz="2500" dirty="0" smtClean="0"/>
              <a:t>onitoring </a:t>
            </a:r>
            <a:r>
              <a:rPr lang="nl-BE" sz="2500" dirty="0" err="1" smtClean="0"/>
              <a:t>i.f.v</a:t>
            </a:r>
            <a:r>
              <a:rPr lang="nl-BE" sz="2500" dirty="0" smtClean="0"/>
              <a:t>. verdere stappen (o.a. GON/ION)</a:t>
            </a:r>
            <a:endParaRPr lang="nl-BE" sz="2500" dirty="0"/>
          </a:p>
        </p:txBody>
      </p:sp>
    </p:spTree>
    <p:extLst>
      <p:ext uri="{BB962C8B-B14F-4D97-AF65-F5344CB8AC3E}">
        <p14:creationId xmlns:p14="http://schemas.microsoft.com/office/powerpoint/2010/main" val="34573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F0000"/>
                </a:solidFill>
              </a:rPr>
              <a:t>Middelen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BE" sz="3600" dirty="0"/>
              <a:t>V</a:t>
            </a:r>
            <a:r>
              <a:rPr lang="nl-BE" sz="3600" dirty="0" smtClean="0"/>
              <a:t>andaag</a:t>
            </a:r>
          </a:p>
          <a:p>
            <a:r>
              <a:rPr lang="nl-BE" sz="1800" dirty="0" smtClean="0"/>
              <a:t>880 </a:t>
            </a:r>
            <a:r>
              <a:rPr lang="nl-BE" sz="1800" dirty="0" smtClean="0"/>
              <a:t>miljoen euro van de onderwijsbegroting (10,6 miljard euro) gaat naar buitengewoon onderwijs</a:t>
            </a:r>
            <a:r>
              <a:rPr lang="nl-NL" sz="1800" dirty="0"/>
              <a:t> </a:t>
            </a:r>
          </a:p>
          <a:p>
            <a:r>
              <a:rPr lang="nl-NL" sz="1800" dirty="0" smtClean="0"/>
              <a:t>34 </a:t>
            </a:r>
            <a:r>
              <a:rPr lang="nl-NL" sz="1800" dirty="0"/>
              <a:t>miljoen </a:t>
            </a:r>
            <a:r>
              <a:rPr lang="nl-NL" sz="1800" dirty="0" smtClean="0"/>
              <a:t>euro: </a:t>
            </a:r>
            <a:r>
              <a:rPr lang="nl-NL" sz="1800" dirty="0"/>
              <a:t>GON </a:t>
            </a:r>
            <a:r>
              <a:rPr lang="nl-NL" sz="1800" dirty="0" smtClean="0"/>
              <a:t>basis</a:t>
            </a:r>
            <a:endParaRPr lang="nl-NL" sz="1800" dirty="0"/>
          </a:p>
          <a:p>
            <a:r>
              <a:rPr lang="nl-NL" sz="1800" dirty="0" smtClean="0"/>
              <a:t>19 </a:t>
            </a:r>
            <a:r>
              <a:rPr lang="nl-NL" sz="1800" dirty="0"/>
              <a:t>miljoen </a:t>
            </a:r>
            <a:r>
              <a:rPr lang="nl-NL" sz="1800" dirty="0" smtClean="0"/>
              <a:t>euro: GON secundair</a:t>
            </a:r>
            <a:endParaRPr lang="nl-BE" sz="1800" dirty="0"/>
          </a:p>
          <a:p>
            <a:endParaRPr lang="nl-BE" sz="1800" dirty="0" smtClean="0"/>
          </a:p>
          <a:p>
            <a:r>
              <a:rPr lang="nl-BE" sz="1800" dirty="0" smtClean="0"/>
              <a:t>Kostprijs per leerling:</a:t>
            </a:r>
          </a:p>
          <a:p>
            <a:pPr lvl="1"/>
            <a:r>
              <a:rPr lang="nl-BE" sz="1800" dirty="0"/>
              <a:t>g</a:t>
            </a:r>
            <a:r>
              <a:rPr lang="nl-BE" sz="1800" dirty="0" smtClean="0"/>
              <a:t>ewoon </a:t>
            </a:r>
            <a:r>
              <a:rPr lang="nl-BE" sz="1800" dirty="0"/>
              <a:t>basis: 5.030, 32 euro</a:t>
            </a:r>
          </a:p>
          <a:p>
            <a:pPr lvl="1"/>
            <a:r>
              <a:rPr lang="nl-BE" sz="1800" dirty="0"/>
              <a:t>b</a:t>
            </a:r>
            <a:r>
              <a:rPr lang="nl-BE" sz="1800" dirty="0" smtClean="0"/>
              <a:t>uitengewoon basis: </a:t>
            </a:r>
            <a:r>
              <a:rPr lang="nl-BE" sz="1800" dirty="0"/>
              <a:t>15.890,88 euro</a:t>
            </a:r>
          </a:p>
          <a:p>
            <a:pPr lvl="1"/>
            <a:r>
              <a:rPr lang="nl-BE" sz="1800" dirty="0"/>
              <a:t>g</a:t>
            </a:r>
            <a:r>
              <a:rPr lang="nl-BE" sz="1800" dirty="0" smtClean="0"/>
              <a:t>ewoon </a:t>
            </a:r>
            <a:r>
              <a:rPr lang="nl-BE" sz="1800" dirty="0"/>
              <a:t>secundair: 8.588,75 euro</a:t>
            </a:r>
          </a:p>
          <a:p>
            <a:pPr lvl="1"/>
            <a:r>
              <a:rPr lang="nl-BE" sz="1800" dirty="0"/>
              <a:t>b</a:t>
            </a:r>
            <a:r>
              <a:rPr lang="nl-BE" sz="1800" dirty="0" smtClean="0"/>
              <a:t>uitengewoon secundair: </a:t>
            </a:r>
            <a:r>
              <a:rPr lang="nl-BE" sz="1800" dirty="0"/>
              <a:t>19.460,03 </a:t>
            </a:r>
            <a:r>
              <a:rPr lang="nl-BE" sz="1800" dirty="0" smtClean="0"/>
              <a:t>euro</a:t>
            </a:r>
          </a:p>
          <a:p>
            <a:pPr lvl="1"/>
            <a:endParaRPr lang="nl-BE" sz="1800" dirty="0" smtClean="0"/>
          </a:p>
          <a:p>
            <a:pPr lvl="1"/>
            <a:endParaRPr lang="nl-BE" sz="1800" dirty="0"/>
          </a:p>
          <a:p>
            <a:pPr marL="57150" indent="0">
              <a:buNone/>
            </a:pPr>
            <a:r>
              <a:rPr lang="nl-BE" sz="3600" dirty="0" smtClean="0"/>
              <a:t>Met het nieuwe decreet: </a:t>
            </a:r>
          </a:p>
          <a:p>
            <a:pPr marL="57150" indent="0">
              <a:buNone/>
            </a:pPr>
            <a:r>
              <a:rPr lang="nl-BE" sz="3600" dirty="0"/>
              <a:t>	</a:t>
            </a:r>
            <a:r>
              <a:rPr lang="nl-BE" sz="3600" dirty="0" smtClean="0"/>
              <a:t>	</a:t>
            </a:r>
            <a:r>
              <a:rPr lang="nl-BE" sz="3600" dirty="0" smtClean="0"/>
              <a:t>z</a:t>
            </a:r>
            <a:r>
              <a:rPr lang="nl-BE" sz="3600" dirty="0" smtClean="0"/>
              <a:t>elfde middelen, anders inzetten</a:t>
            </a:r>
            <a:endParaRPr lang="nl-BE" sz="3600" dirty="0"/>
          </a:p>
        </p:txBody>
      </p:sp>
    </p:spTree>
    <p:extLst>
      <p:ext uri="{BB962C8B-B14F-4D97-AF65-F5344CB8AC3E}">
        <p14:creationId xmlns:p14="http://schemas.microsoft.com/office/powerpoint/2010/main" val="19120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4068"/>
            <a:ext cx="8229600" cy="1143000"/>
          </a:xfrm>
        </p:spPr>
        <p:txBody>
          <a:bodyPr/>
          <a:lstStyle/>
          <a:p>
            <a:r>
              <a:rPr lang="nl-BE" dirty="0" smtClean="0"/>
              <a:t>Cijfers GON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375895"/>
              </p:ext>
            </p:extLst>
          </p:nvPr>
        </p:nvGraphicFramePr>
        <p:xfrm>
          <a:off x="683568" y="908720"/>
          <a:ext cx="7992888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ek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98480"/>
              </p:ext>
            </p:extLst>
          </p:nvPr>
        </p:nvGraphicFramePr>
        <p:xfrm>
          <a:off x="611560" y="3789040"/>
          <a:ext cx="8532440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2669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515</Words>
  <Application>Microsoft Office PowerPoint</Application>
  <PresentationFormat>Diavoorstelling (4:3)</PresentationFormat>
  <Paragraphs>91</Paragraphs>
  <Slides>10</Slides>
  <Notes>0</Notes>
  <HiddenSlides>1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Decreet maatregelen voor leerlingen met specifieke onderwijsbehoeften</vt:lpstr>
      <vt:lpstr>Historiek</vt:lpstr>
      <vt:lpstr>Cijfers: niets doen is geen optie (1/2)</vt:lpstr>
      <vt:lpstr>Cijfers: niets doen is geen optie (1/2)</vt:lpstr>
      <vt:lpstr>Na 15 jaar overleg evenwicht bereikt</vt:lpstr>
      <vt:lpstr>Wat verandert er?</vt:lpstr>
      <vt:lpstr>Nieuwe indeling</vt:lpstr>
      <vt:lpstr>Flankerende maatregelen</vt:lpstr>
      <vt:lpstr>Middelen</vt:lpstr>
      <vt:lpstr>Cijfers GON</vt:lpstr>
    </vt:vector>
  </TitlesOfParts>
  <Company>Vlaamse Overheid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Decreet betreffende maatregelen voor leerlingen met specifieke onderwijsbehoeften</dc:title>
  <dc:creator>Velghe, Liesbeth</dc:creator>
  <cp:lastModifiedBy>Mallants, Nina</cp:lastModifiedBy>
  <cp:revision>27</cp:revision>
  <dcterms:created xsi:type="dcterms:W3CDTF">2013-11-07T12:40:59Z</dcterms:created>
  <dcterms:modified xsi:type="dcterms:W3CDTF">2013-11-07T18:42:23Z</dcterms:modified>
</cp:coreProperties>
</file>